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1"/>
  </p:notesMasterIdLst>
  <p:handoutMasterIdLst>
    <p:handoutMasterId r:id="rId22"/>
  </p:handoutMasterIdLst>
  <p:sldIdLst>
    <p:sldId id="257" r:id="rId5"/>
    <p:sldId id="389" r:id="rId6"/>
    <p:sldId id="384" r:id="rId7"/>
    <p:sldId id="272" r:id="rId8"/>
    <p:sldId id="317" r:id="rId9"/>
    <p:sldId id="277" r:id="rId10"/>
    <p:sldId id="392" r:id="rId11"/>
    <p:sldId id="279" r:id="rId12"/>
    <p:sldId id="393" r:id="rId13"/>
    <p:sldId id="394" r:id="rId14"/>
    <p:sldId id="395" r:id="rId15"/>
    <p:sldId id="396" r:id="rId16"/>
    <p:sldId id="278" r:id="rId17"/>
    <p:sldId id="281" r:id="rId18"/>
    <p:sldId id="321" r:id="rId19"/>
    <p:sldId id="27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3725" autoAdjust="0"/>
  </p:normalViewPr>
  <p:slideViewPr>
    <p:cSldViewPr snapToGrid="0">
      <p:cViewPr varScale="1">
        <p:scale>
          <a:sx n="61" d="100"/>
          <a:sy n="61" d="100"/>
        </p:scale>
        <p:origin x="504" y="43"/>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4259F840-24E7-476F-9F30-482E46395856}">
      <dgm:prSet phldrT="[Text]" custT="1"/>
      <dgm:spPr/>
      <dgm:t>
        <a:bodyPr/>
        <a:lstStyle/>
        <a:p>
          <a:r>
            <a:rPr lang="en-US" sz="1800" dirty="0">
              <a:latin typeface="+mn-lt"/>
            </a:rPr>
            <a:t>Data Collection</a:t>
          </a: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sz="1800">
            <a:latin typeface="+mn-lt"/>
          </a:endParaRPr>
        </a:p>
      </dgm:t>
    </dgm:pt>
    <dgm:pt modelId="{B54C8F6C-BE1E-4EAB-B7A0-48DE01FFAA36}">
      <dgm:prSet phldrT="[Text]" custT="1"/>
      <dgm:spPr/>
      <dgm:t>
        <a:bodyPr/>
        <a:lstStyle/>
        <a:p>
          <a:pPr>
            <a:buFont typeface="Symbol" panose="05050102010706020507" pitchFamily="18" charset="2"/>
            <a:buChar char=""/>
          </a:pPr>
          <a:r>
            <a:rPr lang="en-US" sz="1600" dirty="0">
              <a:latin typeface="+mn-lt"/>
            </a:rPr>
            <a:t>We began looking at datasets for baseball, but we couldn’t find any that worked.  So, we found the vehicle data set, and it was a relevant topic, since some of us had been researching for new vehicles.</a:t>
          </a:r>
        </a:p>
      </dgm:t>
    </dgm:pt>
    <dgm:pt modelId="{8DE7CD45-B7C0-432E-B819-6A7D97E31315}" type="parTrans" cxnId="{770CA1CC-3DDD-451E-AE83-A71CA570260C}">
      <dgm:prSet/>
      <dgm:spPr/>
      <dgm:t>
        <a:bodyPr/>
        <a:lstStyle/>
        <a:p>
          <a:endParaRPr lang="en-US" sz="1800">
            <a:latin typeface="+mn-lt"/>
          </a:endParaRPr>
        </a:p>
      </dgm:t>
    </dgm:pt>
    <dgm:pt modelId="{C33B8BEF-A818-4A2F-A99A-E2B29895E184}" type="sibTrans" cxnId="{770CA1CC-3DDD-451E-AE83-A71CA570260C}">
      <dgm:prSet/>
      <dgm:spPr/>
      <dgm:t>
        <a:bodyPr/>
        <a:lstStyle/>
        <a:p>
          <a:endParaRPr lang="en-US" sz="1800">
            <a:latin typeface="+mn-lt"/>
          </a:endParaRPr>
        </a:p>
      </dgm:t>
    </dgm:pt>
    <dgm:pt modelId="{E4033A39-DCC4-4038-9562-AEDDBBB37A99}">
      <dgm:prSet phldrT="[Text]" custT="1"/>
      <dgm:spPr/>
      <dgm:t>
        <a:bodyPr/>
        <a:lstStyle/>
        <a:p>
          <a:r>
            <a:rPr lang="en-US" sz="1800" dirty="0">
              <a:latin typeface="+mn-lt"/>
            </a:rPr>
            <a:t>Exploration</a:t>
          </a:r>
        </a:p>
      </dgm:t>
    </dgm:pt>
    <dgm:pt modelId="{048EEAE6-78BA-4B00-B7BB-9C22DBB1E8F4}" type="parTrans" cxnId="{32EF2862-2950-4DF8-BEA8-CD19460CCA31}">
      <dgm:prSet/>
      <dgm:spPr/>
      <dgm:t>
        <a:bodyPr/>
        <a:lstStyle/>
        <a:p>
          <a:endParaRPr lang="en-US" sz="1800">
            <a:latin typeface="+mn-lt"/>
          </a:endParaRPr>
        </a:p>
      </dgm:t>
    </dgm:pt>
    <dgm:pt modelId="{80AB0E5B-0C58-465D-A545-5B21133D2849}" type="sibTrans" cxnId="{32EF2862-2950-4DF8-BEA8-CD19460CCA31}">
      <dgm:prSet/>
      <dgm:spPr/>
      <dgm:t>
        <a:bodyPr/>
        <a:lstStyle/>
        <a:p>
          <a:endParaRPr lang="en-US" sz="1800">
            <a:latin typeface="+mn-lt"/>
          </a:endParaRPr>
        </a:p>
      </dgm:t>
    </dgm:pt>
    <dgm:pt modelId="{A4C0B4E4-70AD-4901-9E3F-7EA25DD6DAA1}">
      <dgm:prSet phldrT="[Text]" custT="1"/>
      <dgm:spPr/>
      <dgm:t>
        <a:bodyPr/>
        <a:lstStyle/>
        <a:p>
          <a:pPr>
            <a:buFont typeface="Symbol" panose="05050102010706020507" pitchFamily="18" charset="2"/>
            <a:buChar char=""/>
          </a:pPr>
          <a:r>
            <a:rPr lang="en-US" sz="1800" dirty="0">
              <a:latin typeface="+mn-lt"/>
            </a:rPr>
            <a:t>As we looked at the data, we realized we needed to add the Census 2020 data to be able to answer our proposed questions.</a:t>
          </a:r>
        </a:p>
      </dgm:t>
    </dgm:pt>
    <dgm:pt modelId="{701D9033-BAD3-4299-933F-A47AFDC2ECD0}" type="parTrans" cxnId="{5E74CB62-E52E-4CEE-8AA1-9812BFC0D67E}">
      <dgm:prSet/>
      <dgm:spPr/>
      <dgm:t>
        <a:bodyPr/>
        <a:lstStyle/>
        <a:p>
          <a:endParaRPr lang="en-US" sz="1800">
            <a:latin typeface="+mn-lt"/>
          </a:endParaRPr>
        </a:p>
      </dgm:t>
    </dgm:pt>
    <dgm:pt modelId="{657DB10D-2517-48AA-B970-6D815DBD4123}" type="sibTrans" cxnId="{5E74CB62-E52E-4CEE-8AA1-9812BFC0D67E}">
      <dgm:prSet/>
      <dgm:spPr/>
      <dgm:t>
        <a:bodyPr/>
        <a:lstStyle/>
        <a:p>
          <a:endParaRPr lang="en-US" sz="1800">
            <a:latin typeface="+mn-lt"/>
          </a:endParaRPr>
        </a:p>
      </dgm:t>
    </dgm:pt>
    <dgm:pt modelId="{87BF7896-20EA-4E8F-B6F4-A34EC5C9CB50}">
      <dgm:prSet phldrT="[Text]" custT="1"/>
      <dgm:spPr/>
      <dgm:t>
        <a:bodyPr/>
        <a:lstStyle/>
        <a:p>
          <a:r>
            <a:rPr lang="en-US" sz="1800" dirty="0">
              <a:latin typeface="+mn-lt"/>
            </a:rPr>
            <a:t>Cleanup</a:t>
          </a:r>
        </a:p>
      </dgm:t>
    </dgm:pt>
    <dgm:pt modelId="{05E47BA5-F724-4AEE-9B5B-401F18E028E6}" type="parTrans" cxnId="{92330C11-C197-4512-BDA4-8D8A69AF7D1C}">
      <dgm:prSet/>
      <dgm:spPr/>
      <dgm:t>
        <a:bodyPr/>
        <a:lstStyle/>
        <a:p>
          <a:endParaRPr lang="en-US" sz="1800">
            <a:latin typeface="+mn-lt"/>
          </a:endParaRPr>
        </a:p>
      </dgm:t>
    </dgm:pt>
    <dgm:pt modelId="{D63CE73E-35DE-48C3-8753-7648BC953C0D}" type="sibTrans" cxnId="{92330C11-C197-4512-BDA4-8D8A69AF7D1C}">
      <dgm:prSet/>
      <dgm:spPr/>
      <dgm:t>
        <a:bodyPr/>
        <a:lstStyle/>
        <a:p>
          <a:endParaRPr lang="en-US" sz="1800">
            <a:latin typeface="+mn-lt"/>
          </a:endParaRPr>
        </a:p>
      </dgm:t>
    </dgm:pt>
    <dgm:pt modelId="{43CBB0A2-9D75-4264-8A30-3E8974B40658}">
      <dgm:prSet phldrT="[Text]" custT="1"/>
      <dgm:spPr/>
      <dgm:t>
        <a:bodyPr/>
        <a:lstStyle/>
        <a:p>
          <a:pPr>
            <a:buFont typeface="Symbol" panose="05050102010706020507" pitchFamily="18" charset="2"/>
            <a:buChar char=""/>
          </a:pPr>
          <a:r>
            <a:rPr lang="en-US" sz="1800" dirty="0"/>
            <a:t>Both the vehicle dataset and the Census dataset had to be cleaned, and new rows with new information had to be added to both data sets for the analysis.</a:t>
          </a:r>
          <a:endParaRPr lang="en-US" sz="1800" dirty="0">
            <a:latin typeface="+mn-lt"/>
          </a:endParaRPr>
        </a:p>
      </dgm:t>
    </dgm:pt>
    <dgm:pt modelId="{F806E590-5F8E-48A1-96AC-9E738290D2ED}" type="parTrans" cxnId="{4D2DF581-8128-4440-9E51-29109DC6ED52}">
      <dgm:prSet/>
      <dgm:spPr/>
      <dgm:t>
        <a:bodyPr/>
        <a:lstStyle/>
        <a:p>
          <a:endParaRPr lang="en-US" sz="1800">
            <a:latin typeface="+mn-lt"/>
          </a:endParaRPr>
        </a:p>
      </dgm:t>
    </dgm:pt>
    <dgm:pt modelId="{20F77EFB-335C-4BC3-AD95-8421EDF343E6}" type="sibTrans" cxnId="{4D2DF581-8128-4440-9E51-29109DC6ED52}">
      <dgm:prSet/>
      <dgm:spPr/>
      <dgm:t>
        <a:bodyPr/>
        <a:lstStyle/>
        <a:p>
          <a:endParaRPr lang="en-US" sz="1800">
            <a:latin typeface="+mn-lt"/>
          </a:endParaRPr>
        </a:p>
      </dgm:t>
    </dgm:pt>
    <dgm:pt modelId="{3DE6FF16-CA4D-4D34-ABEB-8BE6A40B5E52}">
      <dgm:prSet phldrT="[Text]" custT="1"/>
      <dgm:spPr/>
      <dgm:t>
        <a:bodyPr/>
        <a:lstStyle/>
        <a:p>
          <a:pPr>
            <a:buFont typeface="Symbol" panose="05050102010706020507" pitchFamily="18" charset="2"/>
            <a:buChar char=""/>
          </a:pPr>
          <a:r>
            <a:rPr lang="en-US" sz="1800" dirty="0">
              <a:latin typeface="+mn-lt"/>
            </a:rPr>
            <a:t>Analysis</a:t>
          </a:r>
        </a:p>
      </dgm:t>
    </dgm:pt>
    <dgm:pt modelId="{DA9CCCCB-8206-4757-82C8-F885E9D238B5}" type="parTrans" cxnId="{636DE8C5-F706-4BA5-855F-85FD2239E2BE}">
      <dgm:prSet/>
      <dgm:spPr/>
      <dgm:t>
        <a:bodyPr/>
        <a:lstStyle/>
        <a:p>
          <a:endParaRPr lang="en-US" sz="1800"/>
        </a:p>
      </dgm:t>
    </dgm:pt>
    <dgm:pt modelId="{986162A7-6F89-4679-B40E-33A17DA21B73}" type="sibTrans" cxnId="{636DE8C5-F706-4BA5-855F-85FD2239E2BE}">
      <dgm:prSet/>
      <dgm:spPr/>
      <dgm:t>
        <a:bodyPr/>
        <a:lstStyle/>
        <a:p>
          <a:endParaRPr lang="en-US" sz="1800"/>
        </a:p>
      </dgm:t>
    </dgm:pt>
    <dgm:pt modelId="{AC76BE15-3E8A-498B-91BD-CF772C26B6F1}">
      <dgm:prSet phldrT="[Text]" custT="1"/>
      <dgm:spPr/>
      <dgm:t>
        <a:bodyPr/>
        <a:lstStyle/>
        <a:p>
          <a:pPr>
            <a:buFont typeface="Symbol" panose="05050102010706020507" pitchFamily="18" charset="2"/>
            <a:buChar char=""/>
          </a:pPr>
          <a:r>
            <a:rPr lang="en-US" sz="1800" dirty="0">
              <a:latin typeface="+mn-lt"/>
            </a:rPr>
            <a:t>Conclusion</a:t>
          </a:r>
        </a:p>
      </dgm:t>
    </dgm:pt>
    <dgm:pt modelId="{00CCB400-064A-4EF5-9806-9534D9AC69AD}" type="parTrans" cxnId="{140A4778-8248-44DE-B78A-23C578A77D7E}">
      <dgm:prSet/>
      <dgm:spPr/>
      <dgm:t>
        <a:bodyPr/>
        <a:lstStyle/>
        <a:p>
          <a:endParaRPr lang="en-US" sz="1800"/>
        </a:p>
      </dgm:t>
    </dgm:pt>
    <dgm:pt modelId="{662A3D6E-7238-444F-BC0B-C7A4321261DB}" type="sibTrans" cxnId="{140A4778-8248-44DE-B78A-23C578A77D7E}">
      <dgm:prSet/>
      <dgm:spPr/>
      <dgm:t>
        <a:bodyPr/>
        <a:lstStyle/>
        <a:p>
          <a:endParaRPr lang="en-US" sz="1800"/>
        </a:p>
      </dgm:t>
    </dgm:pt>
    <dgm:pt modelId="{73820394-2159-4075-9E6F-217263B07F8B}">
      <dgm:prSet phldrT="[Text]" custT="1"/>
      <dgm:spPr/>
      <dgm:t>
        <a:bodyPr/>
        <a:lstStyle/>
        <a:p>
          <a:pPr>
            <a:buFont typeface="Symbol" panose="05050102010706020507" pitchFamily="18" charset="2"/>
            <a:buChar char=""/>
          </a:pPr>
          <a:r>
            <a:rPr lang="en-US" sz="1800" dirty="0">
              <a:latin typeface="+mn-lt"/>
            </a:rPr>
            <a:t>From the Analysis, our findings are…</a:t>
          </a:r>
        </a:p>
      </dgm:t>
    </dgm:pt>
    <dgm:pt modelId="{A861A835-3A0D-4B09-8870-87D7FDC7B27F}" type="parTrans" cxnId="{19CF03A0-47BE-4ABD-A62C-A27E16D6C5A3}">
      <dgm:prSet/>
      <dgm:spPr/>
      <dgm:t>
        <a:bodyPr/>
        <a:lstStyle/>
        <a:p>
          <a:endParaRPr lang="en-US" sz="1800"/>
        </a:p>
      </dgm:t>
    </dgm:pt>
    <dgm:pt modelId="{D383A36B-470D-499F-AE13-85A6B2495524}" type="sibTrans" cxnId="{19CF03A0-47BE-4ABD-A62C-A27E16D6C5A3}">
      <dgm:prSet/>
      <dgm:spPr/>
      <dgm:t>
        <a:bodyPr/>
        <a:lstStyle/>
        <a:p>
          <a:endParaRPr lang="en-US" sz="1800"/>
        </a:p>
      </dgm:t>
    </dgm:pt>
    <dgm:pt modelId="{C032D242-8D23-4EEC-A10A-7B0691E5A409}">
      <dgm:prSet phldrT="[Text]" custT="1"/>
      <dgm:spPr/>
      <dgm:t>
        <a:bodyPr/>
        <a:lstStyle/>
        <a:p>
          <a:pPr>
            <a:buFont typeface="Symbol" panose="05050102010706020507" pitchFamily="18" charset="2"/>
            <a:buChar char=""/>
          </a:pPr>
          <a:r>
            <a:rPr lang="en-US" sz="1800" dirty="0"/>
            <a:t>The Notes pane is a box that appears below each slide. Tap it to add notes.</a:t>
          </a:r>
          <a:endParaRPr lang="en-US" sz="1800" dirty="0">
            <a:latin typeface="+mn-lt"/>
          </a:endParaRPr>
        </a:p>
      </dgm:t>
    </dgm:pt>
    <dgm:pt modelId="{167DA838-BF1F-42A4-81E8-806F40795A14}" type="parTrans" cxnId="{D9403C73-FB83-47D6-85AE-067D49ED63F2}">
      <dgm:prSet/>
      <dgm:spPr/>
      <dgm:t>
        <a:bodyPr/>
        <a:lstStyle/>
        <a:p>
          <a:endParaRPr lang="en-US" sz="1800"/>
        </a:p>
      </dgm:t>
    </dgm:pt>
    <dgm:pt modelId="{7EFA60CA-572D-434D-B452-A4ACBAEB4D2C}" type="sibTrans" cxnId="{D9403C73-FB83-47D6-85AE-067D49ED63F2}">
      <dgm:prSet/>
      <dgm:spPr/>
      <dgm:t>
        <a:bodyPr/>
        <a:lstStyle/>
        <a:p>
          <a:endParaRPr lang="en-US" sz="1800"/>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5"/>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6350" cap="flat" cmpd="sng" algn="ctr">
          <a:solidFill>
            <a:schemeClr val="accent5">
              <a:hueOff val="90002"/>
              <a:satOff val="2173"/>
              <a:lumOff val="-10490"/>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5"/>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6350" cap="flat" cmpd="sng" algn="ctr">
          <a:solidFill>
            <a:schemeClr val="accent5">
              <a:hueOff val="180003"/>
              <a:satOff val="4346"/>
              <a:lumOff val="-20980"/>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5"/>
      <dgm:spPr/>
    </dgm:pt>
    <dgm:pt modelId="{4624FC32-5405-42B1-B5CC-DF0659852A58}" type="pres">
      <dgm:prSet presAssocID="{87BF7896-20EA-4E8F-B6F4-A34EC5C9CB50}" presName="EmptyPane1" presStyleCnt="0"/>
      <dgm:spPr/>
    </dgm:pt>
    <dgm:pt modelId="{8C327064-3851-4ECF-AAB7-82B51711041E}" type="pres">
      <dgm:prSet presAssocID="{D63CE73E-35DE-48C3-8753-7648BC953C0D}"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3" presStyleCnt="5">
        <dgm:presLayoutVars>
          <dgm:chMax val="1"/>
          <dgm:chPref val="1"/>
          <dgm:bulletEnabled val="1"/>
        </dgm:presLayoutVars>
      </dgm:prSet>
      <dgm:spPr/>
    </dgm:pt>
    <dgm:pt modelId="{1BB5FD64-47F9-47A3-911F-535BFE17A3B9}" type="pres">
      <dgm:prSet presAssocID="{3DE6FF16-CA4D-4D34-ABEB-8BE6A40B5E52}" presName="Childtext1" presStyleLbl="revTx" presStyleIdx="3" presStyleCnt="5">
        <dgm:presLayoutVars>
          <dgm:bulletEnabled val="1"/>
        </dgm:presLayoutVars>
      </dgm:prSet>
      <dgm:spPr/>
    </dgm:pt>
    <dgm:pt modelId="{FE9B27EB-7AC7-485A-9A55-41E8118F9EAF}" type="pres">
      <dgm:prSet presAssocID="{3DE6FF16-CA4D-4D34-ABEB-8BE6A40B5E52}" presName="ConnectLine1" presStyleLbl="sibTrans1D1" presStyleIdx="3" presStyleCnt="5"/>
      <dgm:spPr>
        <a:noFill/>
        <a:ln w="6350" cap="flat" cmpd="sng" algn="ctr">
          <a:solidFill>
            <a:schemeClr val="accent5">
              <a:hueOff val="270005"/>
              <a:satOff val="6519"/>
              <a:lumOff val="-31471"/>
              <a:alphaOff val="0"/>
            </a:schemeClr>
          </a:solidFill>
          <a:prstDash val="dash"/>
          <a:miter lim="800000"/>
        </a:ln>
        <a:effectLst/>
      </dgm:spPr>
    </dgm:pt>
    <dgm:pt modelId="{46BD4721-4664-4AD0-9F11-DBE7E0B207D5}" type="pres">
      <dgm:prSet presAssocID="{3DE6FF16-CA4D-4D34-ABEB-8BE6A40B5E52}" presName="ConnectLineEnd1" presStyleLbl="lnNode1" presStyleIdx="3" presStyleCnt="5"/>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4" presStyleCnt="5">
        <dgm:presLayoutVars>
          <dgm:chMax val="1"/>
          <dgm:chPref val="1"/>
          <dgm:bulletEnabled val="1"/>
        </dgm:presLayoutVars>
      </dgm:prSet>
      <dgm:spPr/>
    </dgm:pt>
    <dgm:pt modelId="{1FA3C236-5719-4A33-A6BB-80FA85F940E3}" type="pres">
      <dgm:prSet presAssocID="{AC76BE15-3E8A-498B-91BD-CF772C26B6F1}" presName="Childtext1" presStyleLbl="revTx" presStyleIdx="4" presStyleCnt="5">
        <dgm:presLayoutVars>
          <dgm:bulletEnabled val="1"/>
        </dgm:presLayoutVars>
      </dgm:prSet>
      <dgm:spPr/>
    </dgm:pt>
    <dgm:pt modelId="{18F1C823-9ACD-4FCD-8102-F468DCE57A45}" type="pres">
      <dgm:prSet presAssocID="{AC76BE15-3E8A-498B-91BD-CF772C26B6F1}" presName="ConnectLine1" presStyleLbl="sibTrans1D1" presStyleIdx="4" presStyleCnt="5"/>
      <dgm:spPr>
        <a:noFill/>
        <a:ln w="6350" cap="flat" cmpd="sng" algn="ctr">
          <a:solidFill>
            <a:schemeClr val="accent5">
              <a:hueOff val="360006"/>
              <a:satOff val="8692"/>
              <a:lumOff val="-41961"/>
              <a:alphaOff val="0"/>
            </a:schemeClr>
          </a:solidFill>
          <a:prstDash val="dash"/>
          <a:miter lim="800000"/>
        </a:ln>
        <a:effectLst/>
      </dgm:spPr>
    </dgm:pt>
    <dgm:pt modelId="{F8AD0AB8-BBDF-4F0A-A6A0-850E289DD521}" type="pres">
      <dgm:prSet presAssocID="{AC76BE15-3E8A-498B-91BD-CF772C26B6F1}" presName="ConnectLineEnd1" presStyleLbl="lnNode1" presStyleIdx="4" presStyleCnt="5"/>
      <dgm:spPr/>
    </dgm:pt>
    <dgm:pt modelId="{11CAE2E7-2E06-450A-A729-9C2DCEF85421}" type="pres">
      <dgm:prSet presAssocID="{AC76BE15-3E8A-498B-91BD-CF772C26B6F1}" presName="EmptyPane1" presStyleCnt="0"/>
      <dgm:spPr/>
    </dgm:pt>
  </dgm:ptLst>
  <dgm:cxnLst>
    <dgm:cxn modelId="{58AF9605-98E3-490C-9551-60E5D74419A2}" type="presOf" srcId="{3DE6FF16-CA4D-4D34-ABEB-8BE6A40B5E52}" destId="{74CD3FF2-195B-429B-BC6F-5B5A7FED2BE2}" srcOrd="0" destOrd="0" presId="urn:microsoft.com/office/officeart/2016/7/layout/RoundedRectangleTimeline"/>
    <dgm:cxn modelId="{467F290A-9E2A-412E-AF06-428DAA68BEDD}" type="presOf" srcId="{E4033A39-DCC4-4038-9562-AEDDBBB37A99}" destId="{539615E2-3277-4D8E-8484-FF5088C8BF01}" srcOrd="0" destOrd="0" presId="urn:microsoft.com/office/officeart/2016/7/layout/RoundedRectangleTimeline"/>
    <dgm:cxn modelId="{A2A50010-8F67-49E4-9B0A-E0F7FDA9656C}" type="presOf" srcId="{B54C8F6C-BE1E-4EAB-B7A0-48DE01FFAA36}" destId="{45A02F84-C6CB-43F5-AEE4-3EA66C2BD25F}"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D88F5139-A3BF-4F98-ABB0-AEE7243465CB}" type="presOf" srcId="{87BF7896-20EA-4E8F-B6F4-A34EC5C9CB50}" destId="{9D82041D-873A-4600-A9C7-C0A0ADFB138B}" srcOrd="0" destOrd="0" presId="urn:microsoft.com/office/officeart/2016/7/layout/RoundedRectangleTimeline"/>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4653A150-E557-4235-B1A1-18156274D965}" type="presOf" srcId="{4259F840-24E7-476F-9F30-482E46395856}" destId="{E088D226-49D7-4C30-90DC-CA1755D98829}" srcOrd="0" destOrd="0" presId="urn:microsoft.com/office/officeart/2016/7/layout/RoundedRectangleTimeline"/>
    <dgm:cxn modelId="{E6B56652-B46A-4546-9536-64D675143F1B}" type="presOf" srcId="{A4C0B4E4-70AD-4901-9E3F-7EA25DD6DAA1}" destId="{FEBD3C2A-A340-470A-A475-AE614EA07678}" srcOrd="0" destOrd="0" presId="urn:microsoft.com/office/officeart/2016/7/layout/RoundedRectangleTimeline"/>
    <dgm:cxn modelId="{D9403C73-FB83-47D6-85AE-067D49ED63F2}" srcId="{3DE6FF16-CA4D-4D34-ABEB-8BE6A40B5E52}" destId="{C032D242-8D23-4EEC-A10A-7B0691E5A409}" srcOrd="0" destOrd="0" parTransId="{167DA838-BF1F-42A4-81E8-806F40795A14}" sibTransId="{7EFA60CA-572D-434D-B452-A4ACBAEB4D2C}"/>
    <dgm:cxn modelId="{140A4778-8248-44DE-B78A-23C578A77D7E}" srcId="{E5B2E815-0D19-41DC-B01B-4D608769620A}" destId="{AC76BE15-3E8A-498B-91BD-CF772C26B6F1}" srcOrd="4" destOrd="0" parTransId="{00CCB400-064A-4EF5-9806-9534D9AC69AD}" sibTransId="{662A3D6E-7238-444F-BC0B-C7A4321261DB}"/>
    <dgm:cxn modelId="{020D505A-97FA-43DD-A9A1-2501AD46F8AF}" type="presOf" srcId="{43CBB0A2-9D75-4264-8A30-3E8974B40658}" destId="{80CDBBF8-C6B4-4166-87C1-DC9120CC7586}"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67A67F8B-14DC-457C-93BE-25105825881F}" type="presOf" srcId="{AC76BE15-3E8A-498B-91BD-CF772C26B6F1}" destId="{483E7832-9872-48C4-8E65-DCB39D4CDBD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19CF03A0-47BE-4ABD-A62C-A27E16D6C5A3}" srcId="{AC76BE15-3E8A-498B-91BD-CF772C26B6F1}" destId="{73820394-2159-4075-9E6F-217263B07F8B}" srcOrd="0" destOrd="0" parTransId="{A861A835-3A0D-4B09-8870-87D7FDC7B27F}" sibTransId="{D383A36B-470D-499F-AE13-85A6B2495524}"/>
    <dgm:cxn modelId="{D473BBA6-FF54-423D-9B9B-875C8AA2545B}" type="presOf" srcId="{73820394-2159-4075-9E6F-217263B07F8B}" destId="{1FA3C236-5719-4A33-A6BB-80FA85F940E3}" srcOrd="0" destOrd="0" presId="urn:microsoft.com/office/officeart/2016/7/layout/RoundedRectangleTimeline"/>
    <dgm:cxn modelId="{636DE8C5-F706-4BA5-855F-85FD2239E2BE}" srcId="{E5B2E815-0D19-41DC-B01B-4D608769620A}" destId="{3DE6FF16-CA4D-4D34-ABEB-8BE6A40B5E52}" srcOrd="3" destOrd="0" parTransId="{DA9CCCCB-8206-4757-82C8-F885E9D238B5}" sibTransId="{986162A7-6F89-4679-B40E-33A17DA21B73}"/>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546179F7-5E1B-4360-8938-B9238DA6DE5D}" type="presOf" srcId="{C032D242-8D23-4EEC-A10A-7B0691E5A409}" destId="{1BB5FD64-47F9-47A3-911F-535BFE17A3B9}" srcOrd="0" destOrd="0" presId="urn:microsoft.com/office/officeart/2016/7/layout/RoundedRectangleTimeline"/>
    <dgm:cxn modelId="{B5EA3CD6-0576-4168-82C9-9ADC0803B31E}" type="presParOf" srcId="{196C9F68-3606-4282-A4C6-4485F1280B5F}" destId="{68D8AC18-502F-4825-B069-75605ADB3A40}" srcOrd="0" destOrd="0" presId="urn:microsoft.com/office/officeart/2016/7/layout/RoundedRectangleTimeline"/>
    <dgm:cxn modelId="{30A197C5-075F-4643-BF26-64BC9FAF532F}" type="presParOf" srcId="{68D8AC18-502F-4825-B069-75605ADB3A40}" destId="{E088D226-49D7-4C30-90DC-CA1755D98829}" srcOrd="0" destOrd="0" presId="urn:microsoft.com/office/officeart/2016/7/layout/RoundedRectangleTimeline"/>
    <dgm:cxn modelId="{DBAA9861-CCB2-4B8A-A3AA-B305A4B5783E}" type="presParOf" srcId="{68D8AC18-502F-4825-B069-75605ADB3A40}" destId="{45A02F84-C6CB-43F5-AEE4-3EA66C2BD25F}" srcOrd="1" destOrd="0" presId="urn:microsoft.com/office/officeart/2016/7/layout/RoundedRectangleTimeline"/>
    <dgm:cxn modelId="{3F249148-C6F7-40D3-8583-B11C276DE023}" type="presParOf" srcId="{68D8AC18-502F-4825-B069-75605ADB3A40}" destId="{6BA46904-CB7C-4538-BD49-D3891EF19552}" srcOrd="2" destOrd="0" presId="urn:microsoft.com/office/officeart/2016/7/layout/RoundedRectangleTimeline"/>
    <dgm:cxn modelId="{337BF8D5-8206-4D0E-857F-BA46391BB745}" type="presParOf" srcId="{68D8AC18-502F-4825-B069-75605ADB3A40}" destId="{049FDBD0-77FE-49D1-A275-A272C8C5E426}" srcOrd="3" destOrd="0" presId="urn:microsoft.com/office/officeart/2016/7/layout/RoundedRectangleTimeline"/>
    <dgm:cxn modelId="{8E042F31-23CC-40C0-92DC-707183B24E81}" type="presParOf" srcId="{68D8AC18-502F-4825-B069-75605ADB3A40}" destId="{CB26EA94-33BB-4F98-9E1E-2237D4831263}" srcOrd="4" destOrd="0" presId="urn:microsoft.com/office/officeart/2016/7/layout/RoundedRectangleTimeline"/>
    <dgm:cxn modelId="{16926BC1-FC34-413E-B35A-2F54A781CCCD}" type="presParOf" srcId="{196C9F68-3606-4282-A4C6-4485F1280B5F}" destId="{606F1DBF-510E-4065-ACCB-3EBDA85CFB92}" srcOrd="1" destOrd="0" presId="urn:microsoft.com/office/officeart/2016/7/layout/RoundedRectangleTimeline"/>
    <dgm:cxn modelId="{42F07C1F-C715-41B1-8356-B99F8CE1AC01}" type="presParOf" srcId="{196C9F68-3606-4282-A4C6-4485F1280B5F}" destId="{07989479-D1A2-4D15-AA3A-B0CFFB9F91D9}" srcOrd="2" destOrd="0" presId="urn:microsoft.com/office/officeart/2016/7/layout/RoundedRectangleTimeline"/>
    <dgm:cxn modelId="{5856EE22-FE01-4788-BBF3-407A68D5A730}" type="presParOf" srcId="{07989479-D1A2-4D15-AA3A-B0CFFB9F91D9}" destId="{539615E2-3277-4D8E-8484-FF5088C8BF01}" srcOrd="0" destOrd="0" presId="urn:microsoft.com/office/officeart/2016/7/layout/RoundedRectangleTimeline"/>
    <dgm:cxn modelId="{3004EE47-5347-4BBA-95CC-D947A73AE485}" type="presParOf" srcId="{07989479-D1A2-4D15-AA3A-B0CFFB9F91D9}" destId="{FEBD3C2A-A340-470A-A475-AE614EA07678}" srcOrd="1" destOrd="0" presId="urn:microsoft.com/office/officeart/2016/7/layout/RoundedRectangleTimeline"/>
    <dgm:cxn modelId="{400A75AC-5289-4270-AC07-416891AF3888}" type="presParOf" srcId="{07989479-D1A2-4D15-AA3A-B0CFFB9F91D9}" destId="{080474C8-0FEA-4FD1-97F1-0978CFB4A37F}" srcOrd="2" destOrd="0" presId="urn:microsoft.com/office/officeart/2016/7/layout/RoundedRectangleTimeline"/>
    <dgm:cxn modelId="{304EB087-DD14-4AA8-8A06-DF9485956226}" type="presParOf" srcId="{07989479-D1A2-4D15-AA3A-B0CFFB9F91D9}" destId="{4797FB61-2602-4A58-81E6-6F133DB1E419}" srcOrd="3" destOrd="0" presId="urn:microsoft.com/office/officeart/2016/7/layout/RoundedRectangleTimeline"/>
    <dgm:cxn modelId="{BC4CC356-31E8-4421-B18C-CB3697E73FAC}" type="presParOf" srcId="{07989479-D1A2-4D15-AA3A-B0CFFB9F91D9}" destId="{3ADF0AE3-D759-4F4F-8135-572855211847}" srcOrd="4" destOrd="0" presId="urn:microsoft.com/office/officeart/2016/7/layout/RoundedRectangleTimeline"/>
    <dgm:cxn modelId="{718BABD9-3B60-482F-B01A-2E414F152777}" type="presParOf" srcId="{196C9F68-3606-4282-A4C6-4485F1280B5F}" destId="{B0CD7A53-7149-45F2-83E8-36717D7878A1}" srcOrd="3" destOrd="0" presId="urn:microsoft.com/office/officeart/2016/7/layout/RoundedRectangleTimeline"/>
    <dgm:cxn modelId="{FD435764-A46B-4635-A943-B6C17FFBD43C}" type="presParOf" srcId="{196C9F68-3606-4282-A4C6-4485F1280B5F}" destId="{FB379A6E-C0F9-420B-90FC-2785E757E6AE}" srcOrd="4" destOrd="0" presId="urn:microsoft.com/office/officeart/2016/7/layout/RoundedRectangleTimeline"/>
    <dgm:cxn modelId="{03D7F2C3-849C-416B-B668-D51C46CA90E6}" type="presParOf" srcId="{FB379A6E-C0F9-420B-90FC-2785E757E6AE}" destId="{9D82041D-873A-4600-A9C7-C0A0ADFB138B}" srcOrd="0" destOrd="0" presId="urn:microsoft.com/office/officeart/2016/7/layout/RoundedRectangleTimeline"/>
    <dgm:cxn modelId="{1DA536D0-EC28-4B9F-A5E9-28EC8F45638C}" type="presParOf" srcId="{FB379A6E-C0F9-420B-90FC-2785E757E6AE}" destId="{80CDBBF8-C6B4-4166-87C1-DC9120CC7586}" srcOrd="1" destOrd="0" presId="urn:microsoft.com/office/officeart/2016/7/layout/RoundedRectangleTimeline"/>
    <dgm:cxn modelId="{A1A8842C-F8BC-40AC-8FFC-6A922D88E333}" type="presParOf" srcId="{FB379A6E-C0F9-420B-90FC-2785E757E6AE}" destId="{89759DE5-9F8A-470E-A6D8-F13BB4DEE93D}" srcOrd="2" destOrd="0" presId="urn:microsoft.com/office/officeart/2016/7/layout/RoundedRectangleTimeline"/>
    <dgm:cxn modelId="{29E74E09-91C9-47DF-AE07-A1527FF00EB2}" type="presParOf" srcId="{FB379A6E-C0F9-420B-90FC-2785E757E6AE}" destId="{07CCF286-8B46-4A20-ACAC-84BA2D6EFBBC}" srcOrd="3" destOrd="0" presId="urn:microsoft.com/office/officeart/2016/7/layout/RoundedRectangleTimeline"/>
    <dgm:cxn modelId="{410C15E7-86BA-42B7-8F67-411E34B11038}" type="presParOf" srcId="{FB379A6E-C0F9-420B-90FC-2785E757E6AE}" destId="{4624FC32-5405-42B1-B5CC-DF0659852A58}" srcOrd="4" destOrd="0" presId="urn:microsoft.com/office/officeart/2016/7/layout/RoundedRectangleTimeline"/>
    <dgm:cxn modelId="{E805D201-407E-43CA-9B74-1CB556699F3D}" type="presParOf" srcId="{196C9F68-3606-4282-A4C6-4485F1280B5F}" destId="{8C327064-3851-4ECF-AAB7-82B51711041E}" srcOrd="5" destOrd="0" presId="urn:microsoft.com/office/officeart/2016/7/layout/RoundedRectangleTimeline"/>
    <dgm:cxn modelId="{43BD8313-2385-4BA0-9145-2022434D3E68}" type="presParOf" srcId="{196C9F68-3606-4282-A4C6-4485F1280B5F}" destId="{3ADEA4DF-6814-494D-9D3D-41947417052B}" srcOrd="6" destOrd="0" presId="urn:microsoft.com/office/officeart/2016/7/layout/RoundedRectangleTimeline"/>
    <dgm:cxn modelId="{77EE5245-99F9-4607-BF5D-14371704AD7C}" type="presParOf" srcId="{3ADEA4DF-6814-494D-9D3D-41947417052B}" destId="{74CD3FF2-195B-429B-BC6F-5B5A7FED2BE2}" srcOrd="0" destOrd="0" presId="urn:microsoft.com/office/officeart/2016/7/layout/RoundedRectangleTimeline"/>
    <dgm:cxn modelId="{4182CE37-4E54-4351-9A5F-1904FF20E71C}" type="presParOf" srcId="{3ADEA4DF-6814-494D-9D3D-41947417052B}" destId="{1BB5FD64-47F9-47A3-911F-535BFE17A3B9}" srcOrd="1" destOrd="0" presId="urn:microsoft.com/office/officeart/2016/7/layout/RoundedRectangleTimeline"/>
    <dgm:cxn modelId="{618B960F-61F5-4357-A407-60CA51E36041}" type="presParOf" srcId="{3ADEA4DF-6814-494D-9D3D-41947417052B}" destId="{FE9B27EB-7AC7-485A-9A55-41E8118F9EAF}" srcOrd="2" destOrd="0" presId="urn:microsoft.com/office/officeart/2016/7/layout/RoundedRectangleTimeline"/>
    <dgm:cxn modelId="{181A4BE4-72AF-463E-880D-D34673D0F9E8}" type="presParOf" srcId="{3ADEA4DF-6814-494D-9D3D-41947417052B}" destId="{46BD4721-4664-4AD0-9F11-DBE7E0B207D5}" srcOrd="3" destOrd="0" presId="urn:microsoft.com/office/officeart/2016/7/layout/RoundedRectangleTimeline"/>
    <dgm:cxn modelId="{AC4EA57A-E4C0-4C2D-8EC9-38BC20FC13B6}" type="presParOf" srcId="{3ADEA4DF-6814-494D-9D3D-41947417052B}" destId="{69028BD0-349D-4B47-B1F4-B64C6478DE3C}" srcOrd="4" destOrd="0" presId="urn:microsoft.com/office/officeart/2016/7/layout/RoundedRectangleTimeline"/>
    <dgm:cxn modelId="{AA8AD3DD-2E80-42F5-B3E4-A5C7AF3802D4}" type="presParOf" srcId="{196C9F68-3606-4282-A4C6-4485F1280B5F}" destId="{619CFBB1-86F5-45A6-80BA-23F97450662F}" srcOrd="7" destOrd="0" presId="urn:microsoft.com/office/officeart/2016/7/layout/RoundedRectangleTimeline"/>
    <dgm:cxn modelId="{FDD0F37D-1C7B-48B3-AC81-ED4C6F1B5BBD}" type="presParOf" srcId="{196C9F68-3606-4282-A4C6-4485F1280B5F}" destId="{E4E0A96A-AF87-442A-A1A3-64B8F3CFC7FE}" srcOrd="8" destOrd="0" presId="urn:microsoft.com/office/officeart/2016/7/layout/RoundedRectangleTimeline"/>
    <dgm:cxn modelId="{CF303A04-9A48-4B41-A7BB-CC3D8C5695D3}" type="presParOf" srcId="{E4E0A96A-AF87-442A-A1A3-64B8F3CFC7FE}" destId="{483E7832-9872-48C4-8E65-DCB39D4CDBDF}" srcOrd="0" destOrd="0" presId="urn:microsoft.com/office/officeart/2016/7/layout/RoundedRectangleTimeline"/>
    <dgm:cxn modelId="{73245F8D-03D3-46C1-81E4-D90E66C49907}" type="presParOf" srcId="{E4E0A96A-AF87-442A-A1A3-64B8F3CFC7FE}" destId="{1FA3C236-5719-4A33-A6BB-80FA85F940E3}" srcOrd="1" destOrd="0" presId="urn:microsoft.com/office/officeart/2016/7/layout/RoundedRectangleTimeline"/>
    <dgm:cxn modelId="{412C5C97-3381-4F16-9B7D-FDFBEDD4E918}" type="presParOf" srcId="{E4E0A96A-AF87-442A-A1A3-64B8F3CFC7FE}" destId="{18F1C823-9ACD-4FCD-8102-F468DCE57A45}" srcOrd="2" destOrd="0" presId="urn:microsoft.com/office/officeart/2016/7/layout/RoundedRectangleTimeline"/>
    <dgm:cxn modelId="{23A8F6FC-DFDA-4E9F-A354-A33937E1BFC9}" type="presParOf" srcId="{E4E0A96A-AF87-442A-A1A3-64B8F3CFC7FE}" destId="{F8AD0AB8-BBDF-4F0A-A6A0-850E289DD521}" srcOrd="3" destOrd="0" presId="urn:microsoft.com/office/officeart/2016/7/layout/RoundedRectangleTimeline"/>
    <dgm:cxn modelId="{C02C06C2-0966-4212-84DD-DA325FCEF64C}" type="presParOf" srcId="{E4E0A96A-AF87-442A-A1A3-64B8F3CFC7FE}" destId="{11CAE2E7-2E06-450A-A729-9C2DCEF85421}" srcOrd="4" destOrd="0" presId="urn:microsoft.com/office/officeart/2016/7/layout/RoundedRectangle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434223" y="1011950"/>
          <a:ext cx="397986" cy="1955960"/>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Data Collection</a:t>
          </a:r>
        </a:p>
      </dsp:txBody>
      <dsp:txXfrm rot="5400000">
        <a:off x="674664" y="1810365"/>
        <a:ext cx="1936532" cy="359130"/>
      </dsp:txXfrm>
    </dsp:sp>
    <dsp:sp modelId="{45A02F84-C6CB-43F5-AEE4-3EA66C2BD25F}">
      <dsp:nvSpPr>
        <dsp:cNvPr id="0" name=""/>
        <dsp:cNvSpPr/>
      </dsp:nvSpPr>
      <dsp:spPr>
        <a:xfrm>
          <a:off x="3249" y="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21920" numCol="1" spcCol="1270" anchor="b" anchorCtr="1">
          <a:noAutofit/>
        </a:bodyPr>
        <a:lstStyle/>
        <a:p>
          <a:pPr marL="0" lvl="0" indent="0" algn="ctr" defTabSz="711200">
            <a:lnSpc>
              <a:spcPct val="90000"/>
            </a:lnSpc>
            <a:spcBef>
              <a:spcPct val="0"/>
            </a:spcBef>
            <a:spcAft>
              <a:spcPct val="35000"/>
            </a:spcAft>
            <a:buFont typeface="Symbol" panose="05050102010706020507" pitchFamily="18" charset="2"/>
            <a:buNone/>
          </a:pPr>
          <a:r>
            <a:rPr lang="en-US" sz="1600" kern="1200" dirty="0">
              <a:latin typeface="+mn-lt"/>
            </a:rPr>
            <a:t>We began looking at datasets for baseball, but we couldn’t find any that worked.  So, we found the vehicle data set, and it was a relevant topic, since some of us had been researching for new vehicles.</a:t>
          </a:r>
        </a:p>
      </dsp:txBody>
      <dsp:txXfrm>
        <a:off x="3249" y="0"/>
        <a:ext cx="3259934" cy="1392951"/>
      </dsp:txXfrm>
    </dsp:sp>
    <dsp:sp modelId="{6BA46904-CB7C-4538-BD49-D3891EF19552}">
      <dsp:nvSpPr>
        <dsp:cNvPr id="0" name=""/>
        <dsp:cNvSpPr/>
      </dsp:nvSpPr>
      <dsp:spPr>
        <a:xfrm>
          <a:off x="1633216" y="1472548"/>
          <a:ext cx="0" cy="318388"/>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593417" y="1392951"/>
          <a:ext cx="79597" cy="79597"/>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611196" y="1790937"/>
          <a:ext cx="1955960" cy="397986"/>
        </a:xfrm>
        <a:prstGeom prst="rect">
          <a:avLst/>
        </a:prstGeom>
        <a:solidFill>
          <a:schemeClr val="accent5">
            <a:hueOff val="90002"/>
            <a:satOff val="2173"/>
            <a:lumOff val="-10490"/>
            <a:alphaOff val="0"/>
          </a:schemeClr>
        </a:solidFill>
        <a:ln w="12700" cap="flat" cmpd="sng" algn="ctr">
          <a:solidFill>
            <a:schemeClr val="accent5">
              <a:hueOff val="90002"/>
              <a:satOff val="2173"/>
              <a:lumOff val="-10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Exploration</a:t>
          </a:r>
        </a:p>
      </dsp:txBody>
      <dsp:txXfrm>
        <a:off x="2611196" y="1790937"/>
        <a:ext cx="1955960" cy="397986"/>
      </dsp:txXfrm>
    </dsp:sp>
    <dsp:sp modelId="{FEBD3C2A-A340-470A-A475-AE614EA07678}">
      <dsp:nvSpPr>
        <dsp:cNvPr id="0" name=""/>
        <dsp:cNvSpPr/>
      </dsp:nvSpPr>
      <dsp:spPr>
        <a:xfrm>
          <a:off x="1959209" y="258691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As we looked at the data, we realized we needed to add the Census 2020 data to be able to answer our proposed questions.</a:t>
          </a:r>
        </a:p>
      </dsp:txBody>
      <dsp:txXfrm>
        <a:off x="1959209" y="2586910"/>
        <a:ext cx="3259934" cy="1392951"/>
      </dsp:txXfrm>
    </dsp:sp>
    <dsp:sp modelId="{080474C8-0FEA-4FD1-97F1-0978CFB4A37F}">
      <dsp:nvSpPr>
        <dsp:cNvPr id="0" name=""/>
        <dsp:cNvSpPr/>
      </dsp:nvSpPr>
      <dsp:spPr>
        <a:xfrm>
          <a:off x="3589176" y="2188924"/>
          <a:ext cx="0" cy="318388"/>
        </a:xfrm>
        <a:prstGeom prst="line">
          <a:avLst/>
        </a:prstGeom>
        <a:noFill/>
        <a:ln w="6350" cap="flat" cmpd="sng" algn="ctr">
          <a:solidFill>
            <a:schemeClr val="accent5">
              <a:hueOff val="90002"/>
              <a:satOff val="2173"/>
              <a:lumOff val="-1049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549378" y="2507313"/>
          <a:ext cx="79597" cy="79597"/>
        </a:xfrm>
        <a:prstGeom prst="ellipse">
          <a:avLst/>
        </a:prstGeom>
        <a:solidFill>
          <a:schemeClr val="accent5">
            <a:hueOff val="90002"/>
            <a:satOff val="2173"/>
            <a:lumOff val="-104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567157" y="1790937"/>
          <a:ext cx="1955960" cy="397986"/>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mn-lt"/>
            </a:rPr>
            <a:t>Cleanup</a:t>
          </a:r>
        </a:p>
      </dsp:txBody>
      <dsp:txXfrm>
        <a:off x="4567157" y="1790937"/>
        <a:ext cx="1955960" cy="397986"/>
      </dsp:txXfrm>
    </dsp:sp>
    <dsp:sp modelId="{80CDBBF8-C6B4-4166-87C1-DC9120CC7586}">
      <dsp:nvSpPr>
        <dsp:cNvPr id="0" name=""/>
        <dsp:cNvSpPr/>
      </dsp:nvSpPr>
      <dsp:spPr>
        <a:xfrm>
          <a:off x="3915170" y="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t>Both the vehicle dataset and the Census dataset had to be cleaned, and new rows with new information had to be added to both data sets for the analysis.</a:t>
          </a:r>
          <a:endParaRPr lang="en-US" sz="1800" kern="1200" dirty="0">
            <a:latin typeface="+mn-lt"/>
          </a:endParaRPr>
        </a:p>
      </dsp:txBody>
      <dsp:txXfrm>
        <a:off x="3915170" y="0"/>
        <a:ext cx="3259934" cy="1392951"/>
      </dsp:txXfrm>
    </dsp:sp>
    <dsp:sp modelId="{89759DE5-9F8A-470E-A6D8-F13BB4DEE93D}">
      <dsp:nvSpPr>
        <dsp:cNvPr id="0" name=""/>
        <dsp:cNvSpPr/>
      </dsp:nvSpPr>
      <dsp:spPr>
        <a:xfrm>
          <a:off x="5545137" y="1472548"/>
          <a:ext cx="0" cy="318388"/>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5505338" y="1392951"/>
          <a:ext cx="79597" cy="79597"/>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6523117" y="1790937"/>
          <a:ext cx="1955960" cy="397986"/>
        </a:xfrm>
        <a:prstGeom prst="rect">
          <a:avLst/>
        </a:prstGeom>
        <a:solidFill>
          <a:schemeClr val="accent5">
            <a:hueOff val="270005"/>
            <a:satOff val="6519"/>
            <a:lumOff val="-31471"/>
            <a:alphaOff val="0"/>
          </a:schemeClr>
        </a:solidFill>
        <a:ln w="12700" cap="flat" cmpd="sng" algn="ctr">
          <a:solidFill>
            <a:schemeClr val="accent5">
              <a:hueOff val="270005"/>
              <a:satOff val="6519"/>
              <a:lumOff val="-31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Analysis</a:t>
          </a:r>
        </a:p>
      </dsp:txBody>
      <dsp:txXfrm>
        <a:off x="6523117" y="1790937"/>
        <a:ext cx="1955960" cy="397986"/>
      </dsp:txXfrm>
    </dsp:sp>
    <dsp:sp modelId="{1BB5FD64-47F9-47A3-911F-535BFE17A3B9}">
      <dsp:nvSpPr>
        <dsp:cNvPr id="0" name=""/>
        <dsp:cNvSpPr/>
      </dsp:nvSpPr>
      <dsp:spPr>
        <a:xfrm>
          <a:off x="5871130" y="258691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t>The Notes pane is a box that appears below each slide. Tap it to add notes.</a:t>
          </a:r>
          <a:endParaRPr lang="en-US" sz="1800" kern="1200" dirty="0">
            <a:latin typeface="+mn-lt"/>
          </a:endParaRPr>
        </a:p>
      </dsp:txBody>
      <dsp:txXfrm>
        <a:off x="5871130" y="2586910"/>
        <a:ext cx="3259934" cy="1392951"/>
      </dsp:txXfrm>
    </dsp:sp>
    <dsp:sp modelId="{FE9B27EB-7AC7-485A-9A55-41E8118F9EAF}">
      <dsp:nvSpPr>
        <dsp:cNvPr id="0" name=""/>
        <dsp:cNvSpPr/>
      </dsp:nvSpPr>
      <dsp:spPr>
        <a:xfrm>
          <a:off x="7501098" y="2188924"/>
          <a:ext cx="0" cy="318388"/>
        </a:xfrm>
        <a:prstGeom prst="line">
          <a:avLst/>
        </a:prstGeom>
        <a:noFill/>
        <a:ln w="6350" cap="flat" cmpd="sng" algn="ctr">
          <a:solidFill>
            <a:schemeClr val="accent5">
              <a:hueOff val="270005"/>
              <a:satOff val="6519"/>
              <a:lumOff val="-31471"/>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7461299" y="2507313"/>
          <a:ext cx="79597" cy="79597"/>
        </a:xfrm>
        <a:prstGeom prst="ellipse">
          <a:avLst/>
        </a:prstGeom>
        <a:solidFill>
          <a:schemeClr val="accent5">
            <a:hueOff val="270005"/>
            <a:satOff val="6519"/>
            <a:lumOff val="-3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rot="5400000">
          <a:off x="9258065" y="1011950"/>
          <a:ext cx="397986" cy="1955960"/>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Conclusion</a:t>
          </a:r>
        </a:p>
      </dsp:txBody>
      <dsp:txXfrm rot="-5400000">
        <a:off x="8479078" y="1810365"/>
        <a:ext cx="1936532" cy="359130"/>
      </dsp:txXfrm>
    </dsp:sp>
    <dsp:sp modelId="{1FA3C236-5719-4A33-A6BB-80FA85F940E3}">
      <dsp:nvSpPr>
        <dsp:cNvPr id="0" name=""/>
        <dsp:cNvSpPr/>
      </dsp:nvSpPr>
      <dsp:spPr>
        <a:xfrm>
          <a:off x="7827091" y="0"/>
          <a:ext cx="3259934" cy="13929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mn-lt"/>
            </a:rPr>
            <a:t>From the Analysis, our findings are…</a:t>
          </a:r>
        </a:p>
      </dsp:txBody>
      <dsp:txXfrm>
        <a:off x="7827091" y="0"/>
        <a:ext cx="3259934" cy="1392951"/>
      </dsp:txXfrm>
    </dsp:sp>
    <dsp:sp modelId="{18F1C823-9ACD-4FCD-8102-F468DCE57A45}">
      <dsp:nvSpPr>
        <dsp:cNvPr id="0" name=""/>
        <dsp:cNvSpPr/>
      </dsp:nvSpPr>
      <dsp:spPr>
        <a:xfrm>
          <a:off x="9457058" y="1472548"/>
          <a:ext cx="0" cy="318388"/>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9417260" y="1392951"/>
          <a:ext cx="79597" cy="79597"/>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11/2/2023</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jpg>
</file>

<file path=ppt/media/image14.jpg>
</file>

<file path=ppt/media/image2.jpg>
</file>

<file path=ppt/media/image3.jpg>
</file>

<file path=ppt/media/image4.jpg>
</file>

<file path=ppt/media/image5.jpeg>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4</a:t>
            </a:fld>
            <a:endParaRPr lang="en-US"/>
          </a:p>
        </p:txBody>
      </p:sp>
    </p:spTree>
    <p:extLst>
      <p:ext uri="{BB962C8B-B14F-4D97-AF65-F5344CB8AC3E}">
        <p14:creationId xmlns:p14="http://schemas.microsoft.com/office/powerpoint/2010/main" val="514541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15</a:t>
            </a:fld>
            <a:endParaRPr lang="en-US"/>
          </a:p>
        </p:txBody>
      </p:sp>
    </p:spTree>
    <p:extLst>
      <p:ext uri="{BB962C8B-B14F-4D97-AF65-F5344CB8AC3E}">
        <p14:creationId xmlns:p14="http://schemas.microsoft.com/office/powerpoint/2010/main" val="4150892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16</a:t>
            </a:fld>
            <a:endParaRPr lang="en-US"/>
          </a:p>
        </p:txBody>
      </p:sp>
    </p:spTree>
    <p:extLst>
      <p:ext uri="{BB962C8B-B14F-4D97-AF65-F5344CB8AC3E}">
        <p14:creationId xmlns:p14="http://schemas.microsoft.com/office/powerpoint/2010/main" val="404304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 name="Oval 22">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5" name="Group 24">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26" name="Freeform: Shape 25">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8" name="Oval 27">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31" name="Rectangle 30">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Placeholder 13" descr="Cars in a traffic jam">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a:srcRect b="13462"/>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33" name="Rectangle 32">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332287" y="0"/>
            <a:ext cx="7859713" cy="6857998"/>
          </a:xfrm>
          <a:prstGeom prst="rect">
            <a:avLst/>
          </a:prstGeom>
          <a:gradFill flip="none" rotWithShape="1">
            <a:gsLst>
              <a:gs pos="50000">
                <a:schemeClr val="bg2">
                  <a:alpha val="60000"/>
                </a:schemeClr>
              </a:gs>
              <a:gs pos="0">
                <a:schemeClr val="bg2">
                  <a:alpha val="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16449" y="549275"/>
            <a:ext cx="3724688" cy="2887174"/>
          </a:xfrm>
        </p:spPr>
        <p:txBody>
          <a:bodyPr vert="horz" wrap="square" lIns="0" tIns="0" rIns="0" bIns="0" rtlCol="0" anchor="b" anchorCtr="0">
            <a:noAutofit/>
          </a:bodyPr>
          <a:lstStyle/>
          <a:p>
            <a:pPr>
              <a:lnSpc>
                <a:spcPct val="100000"/>
              </a:lnSpc>
            </a:pPr>
            <a:r>
              <a:rPr lang="en-US" sz="3600" dirty="0"/>
              <a:t>Affordability of 2023 vehicles by median household income</a:t>
            </a:r>
            <a:endParaRPr lang="en-US" sz="3600" kern="1200" dirty="0">
              <a:solidFill>
                <a:schemeClr val="tx1"/>
              </a:solidFill>
            </a:endParaRPr>
          </a:p>
        </p:txBody>
      </p:sp>
      <p:sp>
        <p:nvSpPr>
          <p:cNvPr id="35" name="Rectangle 34">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8075612" y="3569007"/>
            <a:ext cx="3565525" cy="2523817"/>
          </a:xfrm>
        </p:spPr>
        <p:txBody>
          <a:bodyPr vert="horz" wrap="square" lIns="0" tIns="0" rIns="0" bIns="0" rtlCol="0">
            <a:normAutofit/>
          </a:bodyPr>
          <a:lstStyle/>
          <a:p>
            <a:pPr marL="0" indent="0" algn="ctr">
              <a:lnSpc>
                <a:spcPct val="100000"/>
              </a:lnSpc>
            </a:pPr>
            <a:r>
              <a:rPr lang="en-US" kern="1200" dirty="0">
                <a:latin typeface="+mn-lt"/>
                <a:ea typeface="+mn-ea"/>
                <a:cs typeface="+mn-cs"/>
              </a:rPr>
              <a:t>Paris Jones, Matt Jackson, </a:t>
            </a:r>
            <a:br>
              <a:rPr lang="en-US" kern="1200" dirty="0">
                <a:latin typeface="+mn-lt"/>
                <a:ea typeface="+mn-ea"/>
                <a:cs typeface="+mn-cs"/>
              </a:rPr>
            </a:br>
            <a:r>
              <a:rPr lang="en-US" kern="1200" dirty="0">
                <a:latin typeface="+mn-lt"/>
                <a:ea typeface="+mn-ea"/>
                <a:cs typeface="+mn-cs"/>
              </a:rPr>
              <a:t>Ranil Joshua, and Lillian Ruelas-Thompson</a:t>
            </a:r>
          </a:p>
        </p:txBody>
      </p:sp>
    </p:spTree>
    <p:extLst>
      <p:ext uri="{BB962C8B-B14F-4D97-AF65-F5344CB8AC3E}">
        <p14:creationId xmlns:p14="http://schemas.microsoft.com/office/powerpoint/2010/main" val="752814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016FF-137D-3A60-32D5-538C4DD352C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44A9644-087A-3845-7744-D4E8691C575D}"/>
              </a:ext>
            </a:extLst>
          </p:cNvPr>
          <p:cNvSpPr>
            <a:spLocks noGrp="1"/>
          </p:cNvSpPr>
          <p:nvPr>
            <p:ph sz="quarter" idx="15"/>
          </p:nvPr>
        </p:nvSpPr>
        <p:spPr/>
        <p:txBody>
          <a:bodyPr/>
          <a:lstStyle/>
          <a:p>
            <a:endParaRPr lang="en-US"/>
          </a:p>
        </p:txBody>
      </p:sp>
      <p:sp>
        <p:nvSpPr>
          <p:cNvPr id="4" name="Picture Placeholder 3">
            <a:extLst>
              <a:ext uri="{FF2B5EF4-FFF2-40B4-BE49-F238E27FC236}">
                <a16:creationId xmlns:a16="http://schemas.microsoft.com/office/drawing/2014/main" id="{7D18DB0A-892D-E8BF-E701-58CAD5072402}"/>
              </a:ext>
            </a:extLst>
          </p:cNvPr>
          <p:cNvSpPr>
            <a:spLocks noGrp="1"/>
          </p:cNvSpPr>
          <p:nvPr>
            <p:ph type="pic" sz="quarter" idx="13"/>
          </p:nvPr>
        </p:nvSpPr>
        <p:spPr/>
        <p:txBody>
          <a:bodyPr/>
          <a:lstStyle/>
          <a:p>
            <a:endParaRPr lang="en-US"/>
          </a:p>
        </p:txBody>
      </p:sp>
      <p:sp>
        <p:nvSpPr>
          <p:cNvPr id="5" name="Date Placeholder 4">
            <a:extLst>
              <a:ext uri="{FF2B5EF4-FFF2-40B4-BE49-F238E27FC236}">
                <a16:creationId xmlns:a16="http://schemas.microsoft.com/office/drawing/2014/main" id="{A36F3B26-7CF0-5BF0-5FB0-24658B643957}"/>
              </a:ext>
            </a:extLst>
          </p:cNvPr>
          <p:cNvSpPr>
            <a:spLocks noGrp="1"/>
          </p:cNvSpPr>
          <p:nvPr>
            <p:ph type="dt" sz="half" idx="10"/>
          </p:nvPr>
        </p:nvSpPr>
        <p:spPr/>
        <p:txBody>
          <a:bodyPr/>
          <a:lstStyle/>
          <a:p>
            <a:r>
              <a:rPr lang="en-US"/>
              <a:t>Tuesday, February 2, 20XX</a:t>
            </a:r>
          </a:p>
        </p:txBody>
      </p:sp>
      <p:sp>
        <p:nvSpPr>
          <p:cNvPr id="6" name="Footer Placeholder 5">
            <a:extLst>
              <a:ext uri="{FF2B5EF4-FFF2-40B4-BE49-F238E27FC236}">
                <a16:creationId xmlns:a16="http://schemas.microsoft.com/office/drawing/2014/main" id="{0AC34552-0367-4EA7-14A0-7784631A2DDD}"/>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DB523CA-860B-52C0-5B1E-68118EE700CA}"/>
              </a:ext>
            </a:extLst>
          </p:cNvPr>
          <p:cNvSpPr>
            <a:spLocks noGrp="1"/>
          </p:cNvSpPr>
          <p:nvPr>
            <p:ph type="sldNum" sz="quarter" idx="12"/>
          </p:nvPr>
        </p:nvSpPr>
        <p:spPr/>
        <p:txBody>
          <a:bodyPr/>
          <a:lstStyle/>
          <a:p>
            <a:fld id="{DBA1B0FB-D917-4C8C-928F-313BD683BF39}" type="slidenum">
              <a:rPr lang="en-US" smtClean="0"/>
              <a:t>10</a:t>
            </a:fld>
            <a:endParaRPr lang="en-US"/>
          </a:p>
        </p:txBody>
      </p:sp>
    </p:spTree>
    <p:extLst>
      <p:ext uri="{BB962C8B-B14F-4D97-AF65-F5344CB8AC3E}">
        <p14:creationId xmlns:p14="http://schemas.microsoft.com/office/powerpoint/2010/main" val="1159448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7BEE5-3D75-03C9-9E7E-E3DCDA4F808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1E3BDEC-4673-D43C-7F71-96114C8F4DD1}"/>
              </a:ext>
            </a:extLst>
          </p:cNvPr>
          <p:cNvSpPr>
            <a:spLocks noGrp="1"/>
          </p:cNvSpPr>
          <p:nvPr>
            <p:ph sz="quarter" idx="15"/>
          </p:nvPr>
        </p:nvSpPr>
        <p:spPr/>
        <p:txBody>
          <a:bodyPr/>
          <a:lstStyle/>
          <a:p>
            <a:endParaRPr lang="en-US"/>
          </a:p>
        </p:txBody>
      </p:sp>
      <p:sp>
        <p:nvSpPr>
          <p:cNvPr id="4" name="Picture Placeholder 3">
            <a:extLst>
              <a:ext uri="{FF2B5EF4-FFF2-40B4-BE49-F238E27FC236}">
                <a16:creationId xmlns:a16="http://schemas.microsoft.com/office/drawing/2014/main" id="{10D361CE-28A8-CB03-889E-83FBD2952DAB}"/>
              </a:ext>
            </a:extLst>
          </p:cNvPr>
          <p:cNvSpPr>
            <a:spLocks noGrp="1"/>
          </p:cNvSpPr>
          <p:nvPr>
            <p:ph type="pic" sz="quarter" idx="13"/>
          </p:nvPr>
        </p:nvSpPr>
        <p:spPr/>
        <p:txBody>
          <a:bodyPr/>
          <a:lstStyle/>
          <a:p>
            <a:endParaRPr lang="en-US"/>
          </a:p>
        </p:txBody>
      </p:sp>
      <p:sp>
        <p:nvSpPr>
          <p:cNvPr id="5" name="Date Placeholder 4">
            <a:extLst>
              <a:ext uri="{FF2B5EF4-FFF2-40B4-BE49-F238E27FC236}">
                <a16:creationId xmlns:a16="http://schemas.microsoft.com/office/drawing/2014/main" id="{6A00CF4C-F10C-7F06-2573-38851DE3D6E5}"/>
              </a:ext>
            </a:extLst>
          </p:cNvPr>
          <p:cNvSpPr>
            <a:spLocks noGrp="1"/>
          </p:cNvSpPr>
          <p:nvPr>
            <p:ph type="dt" sz="half" idx="10"/>
          </p:nvPr>
        </p:nvSpPr>
        <p:spPr/>
        <p:txBody>
          <a:bodyPr/>
          <a:lstStyle/>
          <a:p>
            <a:r>
              <a:rPr lang="en-US"/>
              <a:t>Tuesday, February 2, 20XX</a:t>
            </a:r>
          </a:p>
        </p:txBody>
      </p:sp>
      <p:sp>
        <p:nvSpPr>
          <p:cNvPr id="6" name="Footer Placeholder 5">
            <a:extLst>
              <a:ext uri="{FF2B5EF4-FFF2-40B4-BE49-F238E27FC236}">
                <a16:creationId xmlns:a16="http://schemas.microsoft.com/office/drawing/2014/main" id="{D653F92F-FDB0-FEC7-3B47-D1EEB1D6C8E8}"/>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FCB397AE-BB60-E04D-DC7E-F178A98E65C5}"/>
              </a:ext>
            </a:extLst>
          </p:cNvPr>
          <p:cNvSpPr>
            <a:spLocks noGrp="1"/>
          </p:cNvSpPr>
          <p:nvPr>
            <p:ph type="sldNum" sz="quarter" idx="12"/>
          </p:nvPr>
        </p:nvSpPr>
        <p:spPr/>
        <p:txBody>
          <a:bodyPr/>
          <a:lstStyle/>
          <a:p>
            <a:fld id="{DBA1B0FB-D917-4C8C-928F-313BD683BF39}" type="slidenum">
              <a:rPr lang="en-US" smtClean="0"/>
              <a:t>11</a:t>
            </a:fld>
            <a:endParaRPr lang="en-US"/>
          </a:p>
        </p:txBody>
      </p:sp>
    </p:spTree>
    <p:extLst>
      <p:ext uri="{BB962C8B-B14F-4D97-AF65-F5344CB8AC3E}">
        <p14:creationId xmlns:p14="http://schemas.microsoft.com/office/powerpoint/2010/main" val="3283114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E3C16-6A6C-1144-1B77-84A5D32BF8C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A999B1C-5D9C-59AD-ACF3-8F4CE56BFEF5}"/>
              </a:ext>
            </a:extLst>
          </p:cNvPr>
          <p:cNvSpPr>
            <a:spLocks noGrp="1"/>
          </p:cNvSpPr>
          <p:nvPr>
            <p:ph sz="quarter" idx="15"/>
          </p:nvPr>
        </p:nvSpPr>
        <p:spPr/>
        <p:txBody>
          <a:bodyPr/>
          <a:lstStyle/>
          <a:p>
            <a:endParaRPr lang="en-US"/>
          </a:p>
        </p:txBody>
      </p:sp>
      <p:sp>
        <p:nvSpPr>
          <p:cNvPr id="4" name="Picture Placeholder 3">
            <a:extLst>
              <a:ext uri="{FF2B5EF4-FFF2-40B4-BE49-F238E27FC236}">
                <a16:creationId xmlns:a16="http://schemas.microsoft.com/office/drawing/2014/main" id="{B64BE8A4-9F63-B032-D74C-9F99DD44D9CA}"/>
              </a:ext>
            </a:extLst>
          </p:cNvPr>
          <p:cNvSpPr>
            <a:spLocks noGrp="1"/>
          </p:cNvSpPr>
          <p:nvPr>
            <p:ph type="pic" sz="quarter" idx="13"/>
          </p:nvPr>
        </p:nvSpPr>
        <p:spPr/>
        <p:txBody>
          <a:bodyPr/>
          <a:lstStyle/>
          <a:p>
            <a:endParaRPr lang="en-US"/>
          </a:p>
        </p:txBody>
      </p:sp>
      <p:sp>
        <p:nvSpPr>
          <p:cNvPr id="5" name="Date Placeholder 4">
            <a:extLst>
              <a:ext uri="{FF2B5EF4-FFF2-40B4-BE49-F238E27FC236}">
                <a16:creationId xmlns:a16="http://schemas.microsoft.com/office/drawing/2014/main" id="{051F1611-856A-95DE-AE7E-C4D685E29277}"/>
              </a:ext>
            </a:extLst>
          </p:cNvPr>
          <p:cNvSpPr>
            <a:spLocks noGrp="1"/>
          </p:cNvSpPr>
          <p:nvPr>
            <p:ph type="dt" sz="half" idx="10"/>
          </p:nvPr>
        </p:nvSpPr>
        <p:spPr/>
        <p:txBody>
          <a:bodyPr/>
          <a:lstStyle/>
          <a:p>
            <a:r>
              <a:rPr lang="en-US"/>
              <a:t>Tuesday, February 2, 20XX</a:t>
            </a:r>
          </a:p>
        </p:txBody>
      </p:sp>
      <p:sp>
        <p:nvSpPr>
          <p:cNvPr id="6" name="Footer Placeholder 5">
            <a:extLst>
              <a:ext uri="{FF2B5EF4-FFF2-40B4-BE49-F238E27FC236}">
                <a16:creationId xmlns:a16="http://schemas.microsoft.com/office/drawing/2014/main" id="{9B3991F1-AA27-35FB-FCBD-527107BE7848}"/>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D74A51D3-E309-C255-453D-8DE19FC0B42F}"/>
              </a:ext>
            </a:extLst>
          </p:cNvPr>
          <p:cNvSpPr>
            <a:spLocks noGrp="1"/>
          </p:cNvSpPr>
          <p:nvPr>
            <p:ph type="sldNum" sz="quarter" idx="12"/>
          </p:nvPr>
        </p:nvSpPr>
        <p:spPr/>
        <p:txBody>
          <a:bodyPr/>
          <a:lstStyle/>
          <a:p>
            <a:fld id="{DBA1B0FB-D917-4C8C-928F-313BD683BF39}" type="slidenum">
              <a:rPr lang="en-US" smtClean="0"/>
              <a:t>12</a:t>
            </a:fld>
            <a:endParaRPr lang="en-US"/>
          </a:p>
        </p:txBody>
      </p:sp>
    </p:spTree>
    <p:extLst>
      <p:ext uri="{BB962C8B-B14F-4D97-AF65-F5344CB8AC3E}">
        <p14:creationId xmlns:p14="http://schemas.microsoft.com/office/powerpoint/2010/main" val="1031274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102D8-1D22-4940-AF19-07CF3A0DC5F4}"/>
              </a:ext>
            </a:extLst>
          </p:cNvPr>
          <p:cNvSpPr>
            <a:spLocks noGrp="1"/>
          </p:cNvSpPr>
          <p:nvPr>
            <p:ph type="title"/>
          </p:nvPr>
        </p:nvSpPr>
        <p:spPr>
          <a:xfrm>
            <a:off x="550862" y="549275"/>
            <a:ext cx="11091600" cy="1332000"/>
          </a:xfrm>
        </p:spPr>
        <p:txBody>
          <a:bodyPr/>
          <a:lstStyle/>
          <a:p>
            <a:r>
              <a:rPr lang="en-US" dirty="0"/>
              <a:t>Table</a:t>
            </a:r>
          </a:p>
        </p:txBody>
      </p:sp>
      <p:graphicFrame>
        <p:nvGraphicFramePr>
          <p:cNvPr id="13" name="Table 13">
            <a:extLst>
              <a:ext uri="{FF2B5EF4-FFF2-40B4-BE49-F238E27FC236}">
                <a16:creationId xmlns:a16="http://schemas.microsoft.com/office/drawing/2014/main" id="{914D6EE3-4782-45C1-A75C-003483879C97}"/>
              </a:ext>
            </a:extLst>
          </p:cNvPr>
          <p:cNvGraphicFramePr>
            <a:graphicFrameLocks noGrp="1"/>
          </p:cNvGraphicFramePr>
          <p:nvPr>
            <p:ph idx="1"/>
            <p:extLst>
              <p:ext uri="{D42A27DB-BD31-4B8C-83A1-F6EECF244321}">
                <p14:modId xmlns:p14="http://schemas.microsoft.com/office/powerpoint/2010/main" val="2331562790"/>
              </p:ext>
            </p:extLst>
          </p:nvPr>
        </p:nvGraphicFramePr>
        <p:xfrm>
          <a:off x="550863" y="2112963"/>
          <a:ext cx="11090275" cy="2466720"/>
        </p:xfrm>
        <a:graphic>
          <a:graphicData uri="http://schemas.openxmlformats.org/drawingml/2006/table">
            <a:tbl>
              <a:tblPr firstRow="1" bandRow="1">
                <a:tableStyleId>{7DF18680-E054-41AD-8BC1-D1AEF772440D}</a:tableStyleId>
              </a:tblPr>
              <a:tblGrid>
                <a:gridCol w="2218055">
                  <a:extLst>
                    <a:ext uri="{9D8B030D-6E8A-4147-A177-3AD203B41FA5}">
                      <a16:colId xmlns:a16="http://schemas.microsoft.com/office/drawing/2014/main" val="562691606"/>
                    </a:ext>
                  </a:extLst>
                </a:gridCol>
                <a:gridCol w="2218055">
                  <a:extLst>
                    <a:ext uri="{9D8B030D-6E8A-4147-A177-3AD203B41FA5}">
                      <a16:colId xmlns:a16="http://schemas.microsoft.com/office/drawing/2014/main" val="3970149589"/>
                    </a:ext>
                  </a:extLst>
                </a:gridCol>
                <a:gridCol w="2218055">
                  <a:extLst>
                    <a:ext uri="{9D8B030D-6E8A-4147-A177-3AD203B41FA5}">
                      <a16:colId xmlns:a16="http://schemas.microsoft.com/office/drawing/2014/main" val="1552287268"/>
                    </a:ext>
                  </a:extLst>
                </a:gridCol>
                <a:gridCol w="2218055">
                  <a:extLst>
                    <a:ext uri="{9D8B030D-6E8A-4147-A177-3AD203B41FA5}">
                      <a16:colId xmlns:a16="http://schemas.microsoft.com/office/drawing/2014/main" val="3637583548"/>
                    </a:ext>
                  </a:extLst>
                </a:gridCol>
                <a:gridCol w="2218055">
                  <a:extLst>
                    <a:ext uri="{9D8B030D-6E8A-4147-A177-3AD203B41FA5}">
                      <a16:colId xmlns:a16="http://schemas.microsoft.com/office/drawing/2014/main" val="1751413396"/>
                    </a:ext>
                  </a:extLst>
                </a:gridCol>
              </a:tblGrid>
              <a:tr h="493344">
                <a:tc>
                  <a:txBody>
                    <a:bodyPr/>
                    <a:lstStyle/>
                    <a:p>
                      <a:pPr algn="ctr"/>
                      <a:endParaRPr lang="en-US" dirty="0"/>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gn="ctr"/>
                      <a:r>
                        <a:rPr lang="en-US" dirty="0"/>
                        <a:t>Category 1</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gn="ctr"/>
                      <a:r>
                        <a:rPr lang="en-US" dirty="0"/>
                        <a:t>Category 2</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gn="ctr"/>
                      <a:r>
                        <a:rPr lang="en-US" dirty="0"/>
                        <a:t>Category 3</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tc>
                  <a:txBody>
                    <a:bodyPr/>
                    <a:lstStyle/>
                    <a:p>
                      <a:pPr algn="ctr"/>
                      <a:r>
                        <a:rPr lang="en-US" dirty="0"/>
                        <a:t>Category 4</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chemeClr val="accent2"/>
                    </a:solidFill>
                  </a:tcPr>
                </a:tc>
                <a:extLst>
                  <a:ext uri="{0D108BD9-81ED-4DB2-BD59-A6C34878D82A}">
                    <a16:rowId xmlns:a16="http://schemas.microsoft.com/office/drawing/2014/main" val="2193002138"/>
                  </a:ext>
                </a:extLst>
              </a:tr>
              <a:tr h="493344">
                <a:tc>
                  <a:txBody>
                    <a:bodyPr/>
                    <a:lstStyle/>
                    <a:p>
                      <a:pPr algn="ctr"/>
                      <a:r>
                        <a:rPr lang="en-US" dirty="0">
                          <a:solidFill>
                            <a:schemeClr val="tx1"/>
                          </a:solidFill>
                        </a:rPr>
                        <a:t>Item 1</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4.5</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2.3</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1.7</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5</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22611538"/>
                  </a:ext>
                </a:extLst>
              </a:tr>
              <a:tr h="493344">
                <a:tc>
                  <a:txBody>
                    <a:bodyPr/>
                    <a:lstStyle/>
                    <a:p>
                      <a:pPr algn="ctr"/>
                      <a:r>
                        <a:rPr lang="en-US" dirty="0">
                          <a:solidFill>
                            <a:schemeClr val="tx1"/>
                          </a:solidFill>
                        </a:rPr>
                        <a:t>Item 2</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3.2</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5.1</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4.4</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3</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80915798"/>
                  </a:ext>
                </a:extLst>
              </a:tr>
              <a:tr h="493344">
                <a:tc>
                  <a:txBody>
                    <a:bodyPr/>
                    <a:lstStyle/>
                    <a:p>
                      <a:pPr algn="ctr"/>
                      <a:r>
                        <a:rPr lang="en-US" dirty="0">
                          <a:solidFill>
                            <a:schemeClr val="tx1"/>
                          </a:solidFill>
                        </a:rPr>
                        <a:t>Item 3</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2.1</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1.7</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2.5</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2.8</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96691047"/>
                  </a:ext>
                </a:extLst>
              </a:tr>
              <a:tr h="493344">
                <a:tc>
                  <a:txBody>
                    <a:bodyPr/>
                    <a:lstStyle/>
                    <a:p>
                      <a:pPr algn="ctr"/>
                      <a:r>
                        <a:rPr lang="en-US" dirty="0">
                          <a:solidFill>
                            <a:schemeClr val="tx1"/>
                          </a:solidFill>
                        </a:rPr>
                        <a:t>Item 4</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4.5</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2.2</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1.7</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7</a:t>
                      </a:r>
                    </a:p>
                  </a:txBody>
                  <a:tcPr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21269701"/>
                  </a:ext>
                </a:extLst>
              </a:tr>
            </a:tbl>
          </a:graphicData>
        </a:graphic>
      </p:graphicFrame>
      <p:sp>
        <p:nvSpPr>
          <p:cNvPr id="14" name="Date Placeholder 13">
            <a:extLst>
              <a:ext uri="{FF2B5EF4-FFF2-40B4-BE49-F238E27FC236}">
                <a16:creationId xmlns:a16="http://schemas.microsoft.com/office/drawing/2014/main" id="{DC738669-5750-45EA-9715-A0041D4C569B}"/>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15" name="Footer Placeholder 14">
            <a:extLst>
              <a:ext uri="{FF2B5EF4-FFF2-40B4-BE49-F238E27FC236}">
                <a16:creationId xmlns:a16="http://schemas.microsoft.com/office/drawing/2014/main" id="{CD05A243-8080-4F6D-8538-65CDDF891BA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16" name="Slide Number Placeholder 15">
            <a:extLst>
              <a:ext uri="{FF2B5EF4-FFF2-40B4-BE49-F238E27FC236}">
                <a16:creationId xmlns:a16="http://schemas.microsoft.com/office/drawing/2014/main" id="{3F8A62C8-5437-4C47-AC0F-0605F84CBA57}"/>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13</a:t>
            </a:fld>
            <a:endParaRPr lang="en-US"/>
          </a:p>
        </p:txBody>
      </p:sp>
    </p:spTree>
    <p:extLst>
      <p:ext uri="{BB962C8B-B14F-4D97-AF65-F5344CB8AC3E}">
        <p14:creationId xmlns:p14="http://schemas.microsoft.com/office/powerpoint/2010/main" val="2496947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7788B34-4190-4916-9048-47720EA5ABF1}"/>
              </a:ext>
            </a:extLst>
          </p:cNvPr>
          <p:cNvSpPr>
            <a:spLocks noGrp="1"/>
          </p:cNvSpPr>
          <p:nvPr>
            <p:ph type="title"/>
          </p:nvPr>
        </p:nvSpPr>
        <p:spPr>
          <a:xfrm>
            <a:off x="550862" y="549275"/>
            <a:ext cx="11097551" cy="1332000"/>
          </a:xfrm>
        </p:spPr>
        <p:txBody>
          <a:bodyPr/>
          <a:lstStyle/>
          <a:p>
            <a:r>
              <a:rPr lang="en-US" dirty="0"/>
              <a:t>Content 2 </a:t>
            </a:r>
          </a:p>
        </p:txBody>
      </p:sp>
      <p:sp>
        <p:nvSpPr>
          <p:cNvPr id="8" name="Text Placeholder 7">
            <a:extLst>
              <a:ext uri="{FF2B5EF4-FFF2-40B4-BE49-F238E27FC236}">
                <a16:creationId xmlns:a16="http://schemas.microsoft.com/office/drawing/2014/main" id="{ABA415A0-3B77-43FB-A408-5F1DA4B0AAFA}"/>
              </a:ext>
            </a:extLst>
          </p:cNvPr>
          <p:cNvSpPr>
            <a:spLocks noGrp="1"/>
          </p:cNvSpPr>
          <p:nvPr>
            <p:ph type="body" idx="1"/>
          </p:nvPr>
        </p:nvSpPr>
        <p:spPr>
          <a:xfrm>
            <a:off x="550864" y="1731375"/>
            <a:ext cx="3563936" cy="535354"/>
          </a:xfrm>
        </p:spPr>
        <p:txBody>
          <a:bodyPr/>
          <a:lstStyle/>
          <a:p>
            <a:r>
              <a:rPr lang="en-US" dirty="0"/>
              <a:t>Subtitle</a:t>
            </a:r>
          </a:p>
        </p:txBody>
      </p:sp>
      <p:sp>
        <p:nvSpPr>
          <p:cNvPr id="9" name="Content Placeholder 8">
            <a:extLst>
              <a:ext uri="{FF2B5EF4-FFF2-40B4-BE49-F238E27FC236}">
                <a16:creationId xmlns:a16="http://schemas.microsoft.com/office/drawing/2014/main" id="{8598ECEC-4413-4244-8F21-0076EC511806}"/>
              </a:ext>
            </a:extLst>
          </p:cNvPr>
          <p:cNvSpPr>
            <a:spLocks noGrp="1"/>
          </p:cNvSpPr>
          <p:nvPr>
            <p:ph sz="half" idx="2"/>
          </p:nvPr>
        </p:nvSpPr>
        <p:spPr>
          <a:xfrm>
            <a:off x="559476" y="2432304"/>
            <a:ext cx="3563936" cy="3515555"/>
          </a:xfrm>
        </p:spPr>
        <p:txBody>
          <a:bodyPr>
            <a:normAutofit fontScale="92500" lnSpcReduction="20000"/>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 </a:t>
            </a:r>
          </a:p>
          <a:p>
            <a:r>
              <a:rPr lang="en-US" dirty="0"/>
              <a:t>Open the Design Ideas pane for instant slide makeovers. </a:t>
            </a:r>
          </a:p>
          <a:p>
            <a:r>
              <a:rPr lang="en-US" dirty="0"/>
              <a:t>When we have design ideas, we’ll show them to you right there. </a:t>
            </a:r>
          </a:p>
          <a:p>
            <a:pPr lvl="0"/>
            <a:endParaRPr lang="en-US" dirty="0"/>
          </a:p>
          <a:p>
            <a:endParaRPr lang="en-US" dirty="0"/>
          </a:p>
        </p:txBody>
      </p:sp>
      <p:sp>
        <p:nvSpPr>
          <p:cNvPr id="12" name="Text Placeholder 11">
            <a:extLst>
              <a:ext uri="{FF2B5EF4-FFF2-40B4-BE49-F238E27FC236}">
                <a16:creationId xmlns:a16="http://schemas.microsoft.com/office/drawing/2014/main" id="{3A63626D-0E6E-4023-ABFC-A744C9862159}"/>
              </a:ext>
            </a:extLst>
          </p:cNvPr>
          <p:cNvSpPr>
            <a:spLocks noGrp="1"/>
          </p:cNvSpPr>
          <p:nvPr>
            <p:ph type="body" sz="quarter" idx="13"/>
          </p:nvPr>
        </p:nvSpPr>
        <p:spPr>
          <a:xfrm>
            <a:off x="4341573" y="1731375"/>
            <a:ext cx="3566160" cy="535354"/>
          </a:xfrm>
        </p:spPr>
        <p:txBody>
          <a:bodyPr/>
          <a:lstStyle/>
          <a:p>
            <a:r>
              <a:rPr lang="en-US" dirty="0"/>
              <a:t>subtitle</a:t>
            </a:r>
          </a:p>
        </p:txBody>
      </p:sp>
      <p:sp>
        <p:nvSpPr>
          <p:cNvPr id="13" name="Content Placeholder 12">
            <a:extLst>
              <a:ext uri="{FF2B5EF4-FFF2-40B4-BE49-F238E27FC236}">
                <a16:creationId xmlns:a16="http://schemas.microsoft.com/office/drawing/2014/main" id="{258E9390-685C-4BAD-BFAD-EC56E81C4745}"/>
              </a:ext>
            </a:extLst>
          </p:cNvPr>
          <p:cNvSpPr>
            <a:spLocks noGrp="1"/>
          </p:cNvSpPr>
          <p:nvPr>
            <p:ph sz="quarter" idx="14"/>
          </p:nvPr>
        </p:nvSpPr>
        <p:spPr>
          <a:xfrm>
            <a:off x="4341573" y="2427370"/>
            <a:ext cx="3508755" cy="3515555"/>
          </a:xfrm>
        </p:spPr>
        <p:txBody>
          <a:bodyPr>
            <a:normAutofit lnSpcReduction="10000"/>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 </a:t>
            </a:r>
          </a:p>
          <a:p>
            <a:r>
              <a:rPr lang="en-US" dirty="0"/>
              <a:t>Open the Design Ideas pane for instant slide makeovers. </a:t>
            </a:r>
          </a:p>
          <a:p>
            <a:r>
              <a:rPr lang="en-US" dirty="0"/>
              <a:t>When we have design ideas, we’ll show them to you right there.</a:t>
            </a:r>
          </a:p>
        </p:txBody>
      </p:sp>
      <p:sp>
        <p:nvSpPr>
          <p:cNvPr id="10" name="Text Placeholder 9">
            <a:extLst>
              <a:ext uri="{FF2B5EF4-FFF2-40B4-BE49-F238E27FC236}">
                <a16:creationId xmlns:a16="http://schemas.microsoft.com/office/drawing/2014/main" id="{34A9BC34-CFDB-4D7A-8D6C-1CE608D0909F}"/>
              </a:ext>
            </a:extLst>
          </p:cNvPr>
          <p:cNvSpPr>
            <a:spLocks noGrp="1"/>
          </p:cNvSpPr>
          <p:nvPr>
            <p:ph type="body" sz="quarter" idx="3"/>
          </p:nvPr>
        </p:nvSpPr>
        <p:spPr>
          <a:xfrm>
            <a:off x="8139659" y="1731375"/>
            <a:ext cx="3566160" cy="535354"/>
          </a:xfrm>
        </p:spPr>
        <p:txBody>
          <a:bodyPr/>
          <a:lstStyle/>
          <a:p>
            <a:r>
              <a:rPr lang="en-US"/>
              <a:t>subtitle</a:t>
            </a:r>
            <a:endParaRPr lang="en-US" dirty="0"/>
          </a:p>
        </p:txBody>
      </p:sp>
      <p:sp>
        <p:nvSpPr>
          <p:cNvPr id="11" name="Content Placeholder 10">
            <a:extLst>
              <a:ext uri="{FF2B5EF4-FFF2-40B4-BE49-F238E27FC236}">
                <a16:creationId xmlns:a16="http://schemas.microsoft.com/office/drawing/2014/main" id="{1D014E48-5DD9-49CE-AD5B-0FEF69204F68}"/>
              </a:ext>
            </a:extLst>
          </p:cNvPr>
          <p:cNvSpPr>
            <a:spLocks noGrp="1"/>
          </p:cNvSpPr>
          <p:nvPr>
            <p:ph sz="quarter" idx="4"/>
          </p:nvPr>
        </p:nvSpPr>
        <p:spPr>
          <a:xfrm>
            <a:off x="8139659" y="2427370"/>
            <a:ext cx="3508755" cy="3515555"/>
          </a:xfrm>
        </p:spPr>
        <p:txBody>
          <a:bodyPr>
            <a:normAutofit lnSpcReduction="10000"/>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 </a:t>
            </a:r>
          </a:p>
          <a:p>
            <a:r>
              <a:rPr lang="en-US" dirty="0"/>
              <a:t>Open the Design Ideas pane for instant slide makeovers. </a:t>
            </a:r>
          </a:p>
          <a:p>
            <a:r>
              <a:rPr lang="en-US" dirty="0"/>
              <a:t>When we have design ideas, we’ll show them to you right there.</a:t>
            </a:r>
          </a:p>
        </p:txBody>
      </p:sp>
      <p:sp>
        <p:nvSpPr>
          <p:cNvPr id="14" name="Date Placeholder 13">
            <a:extLst>
              <a:ext uri="{FF2B5EF4-FFF2-40B4-BE49-F238E27FC236}">
                <a16:creationId xmlns:a16="http://schemas.microsoft.com/office/drawing/2014/main" id="{D236478C-E242-44E0-8357-C72C9B588CA7}"/>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15" name="Footer Placeholder 14">
            <a:extLst>
              <a:ext uri="{FF2B5EF4-FFF2-40B4-BE49-F238E27FC236}">
                <a16:creationId xmlns:a16="http://schemas.microsoft.com/office/drawing/2014/main" id="{65A6DC02-681E-4AF7-AC6E-57CDDB2FBA28}"/>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16" name="Slide Number Placeholder 15">
            <a:extLst>
              <a:ext uri="{FF2B5EF4-FFF2-40B4-BE49-F238E27FC236}">
                <a16:creationId xmlns:a16="http://schemas.microsoft.com/office/drawing/2014/main" id="{CF0A8666-4477-461C-A79D-E91232EE973E}"/>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14</a:t>
            </a:fld>
            <a:endParaRPr lang="en-US"/>
          </a:p>
        </p:txBody>
      </p:sp>
    </p:spTree>
    <p:extLst>
      <p:ext uri="{BB962C8B-B14F-4D97-AF65-F5344CB8AC3E}">
        <p14:creationId xmlns:p14="http://schemas.microsoft.com/office/powerpoint/2010/main" val="14205470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22" name="Freeform: Shape 2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Oval 2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4" name="Oval 2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Freeform: Shape 2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27" name="Rectangle 2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vert="horz" wrap="square" lIns="0" tIns="0" rIns="0" bIns="0" rtlCol="0" anchor="t" anchorCtr="0">
            <a:normAutofit/>
          </a:bodyPr>
          <a:lstStyle/>
          <a:p>
            <a:pPr>
              <a:lnSpc>
                <a:spcPct val="100000"/>
              </a:lnSpc>
            </a:pPr>
            <a:r>
              <a:rPr lang="en-US" kern="1200" dirty="0">
                <a:solidFill>
                  <a:schemeClr val="tx1"/>
                </a:solidFill>
                <a:latin typeface="+mj-lt"/>
                <a:ea typeface="+mj-ea"/>
                <a:cs typeface="+mj-cs"/>
              </a:rPr>
              <a:t>Conclusion</a:t>
            </a:r>
          </a:p>
        </p:txBody>
      </p:sp>
      <p:pic>
        <p:nvPicPr>
          <p:cNvPr id="16" name="Picture Placeholder 15" descr="Electric car being charge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a:srcRect t="29251" b="24336"/>
          <a:stretch/>
        </p:blipFill>
        <p:spPr>
          <a:xfrm>
            <a:off x="0" y="0"/>
            <a:ext cx="12192000" cy="3776472"/>
          </a:xfrm>
          <a:custGeom>
            <a:avLst/>
            <a:gdLst/>
            <a:ahLst/>
            <a:cxnLst/>
            <a:rect l="l" t="t" r="r" b="b"/>
            <a:pathLst>
              <a:path w="12192000" h="3777175">
                <a:moveTo>
                  <a:pt x="0" y="0"/>
                </a:moveTo>
                <a:lnTo>
                  <a:pt x="12192000" y="0"/>
                </a:lnTo>
                <a:lnTo>
                  <a:pt x="12192000" y="3777175"/>
                </a:lnTo>
                <a:lnTo>
                  <a:pt x="0" y="3777175"/>
                </a:lnTo>
                <a:close/>
              </a:path>
            </a:pathLst>
          </a:custGeom>
        </p:spPr>
      </p:pic>
      <p:sp>
        <p:nvSpPr>
          <p:cNvPr id="29" name="Oval 28">
            <a:extLst>
              <a:ext uri="{FF2B5EF4-FFF2-40B4-BE49-F238E27FC236}">
                <a16:creationId xmlns:a16="http://schemas.microsoft.com/office/drawing/2014/main" id="{C5D31EF7-7A67-43B2-8B5E-B4A6241B1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13" y="360283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7325" y="4508500"/>
            <a:ext cx="6373813" cy="1562959"/>
          </a:xfrm>
        </p:spPr>
        <p:txBody>
          <a:bodyPr vert="horz" wrap="square" lIns="0" tIns="0" rIns="0" bIns="0" rtlCol="0" anchor="t">
            <a:normAutofit/>
          </a:bodyPr>
          <a:lstStyle/>
          <a:p>
            <a:pPr indent="-228600">
              <a:buFont typeface="Arial" panose="020B0604020202020204" pitchFamily="34" charset="0"/>
              <a:buChar char="•"/>
            </a:pPr>
            <a:r>
              <a:rPr lang="en-US" sz="160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15</a:t>
            </a:fld>
            <a:endParaRPr lang="en-US">
              <a:solidFill>
                <a:schemeClr val="tx1">
                  <a:alpha val="80000"/>
                </a:schemeClr>
              </a:solidFill>
            </a:endParaRPr>
          </a:p>
        </p:txBody>
      </p:sp>
    </p:spTree>
    <p:extLst>
      <p:ext uri="{BB962C8B-B14F-4D97-AF65-F5344CB8AC3E}">
        <p14:creationId xmlns:p14="http://schemas.microsoft.com/office/powerpoint/2010/main" val="35215613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D10F3D66-0109-4903-90B9-66D0E288F721}"/>
              </a:ext>
              <a:ext uri="{C183D7F6-B498-43B3-948B-1728B52AA6E4}">
                <adec:decorative xmlns:adec="http://schemas.microsoft.com/office/drawing/2017/decorative" val="1"/>
              </a:ext>
            </a:extLst>
          </p:cNvPr>
          <p:cNvGrpSpPr/>
          <p:nvPr/>
        </p:nvGrpSpPr>
        <p:grpSpPr>
          <a:xfrm>
            <a:off x="10379261" y="2030035"/>
            <a:ext cx="1335600" cy="1262947"/>
            <a:chOff x="10145015" y="2343978"/>
            <a:chExt cx="1335600" cy="1262947"/>
          </a:xfrm>
        </p:grpSpPr>
        <p:sp>
          <p:nvSpPr>
            <p:cNvPr id="26" name="Freeform: Shape 25">
              <a:extLst>
                <a:ext uri="{FF2B5EF4-FFF2-40B4-BE49-F238E27FC236}">
                  <a16:creationId xmlns:a16="http://schemas.microsoft.com/office/drawing/2014/main" id="{57DAB968-9B52-4EFF-AD39-7657DFEA6E48}"/>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7" name="Oval 26">
              <a:extLst>
                <a:ext uri="{FF2B5EF4-FFF2-40B4-BE49-F238E27FC236}">
                  <a16:creationId xmlns:a16="http://schemas.microsoft.com/office/drawing/2014/main" id="{962BE440-9634-4380-B142-5DB692420C52}"/>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7" name="Title 6">
            <a:extLst>
              <a:ext uri="{FF2B5EF4-FFF2-40B4-BE49-F238E27FC236}">
                <a16:creationId xmlns:a16="http://schemas.microsoft.com/office/drawing/2014/main" id="{4B18D636-CC10-4B1E-AA38-419DCCF2D9C9}"/>
              </a:ext>
            </a:extLst>
          </p:cNvPr>
          <p:cNvSpPr>
            <a:spLocks noGrp="1"/>
          </p:cNvSpPr>
          <p:nvPr>
            <p:ph type="title"/>
          </p:nvPr>
        </p:nvSpPr>
        <p:spPr>
          <a:xfrm>
            <a:off x="550862" y="549275"/>
            <a:ext cx="11097551" cy="1332000"/>
          </a:xfrm>
        </p:spPr>
        <p:txBody>
          <a:bodyPr>
            <a:normAutofit/>
          </a:bodyPr>
          <a:lstStyle/>
          <a:p>
            <a:r>
              <a:rPr lang="en-US" dirty="0"/>
              <a:t>Next Steps </a:t>
            </a:r>
          </a:p>
        </p:txBody>
      </p:sp>
      <p:sp>
        <p:nvSpPr>
          <p:cNvPr id="9" name="Text Placeholder 8">
            <a:extLst>
              <a:ext uri="{FF2B5EF4-FFF2-40B4-BE49-F238E27FC236}">
                <a16:creationId xmlns:a16="http://schemas.microsoft.com/office/drawing/2014/main" id="{0D098C43-2F2A-4100-89BC-5931039293FA}"/>
              </a:ext>
            </a:extLst>
          </p:cNvPr>
          <p:cNvSpPr>
            <a:spLocks noGrp="1"/>
          </p:cNvSpPr>
          <p:nvPr>
            <p:ph type="body" idx="1"/>
          </p:nvPr>
        </p:nvSpPr>
        <p:spPr>
          <a:xfrm>
            <a:off x="550864" y="1731375"/>
            <a:ext cx="5437186" cy="535354"/>
          </a:xfrm>
        </p:spPr>
        <p:txBody>
          <a:bodyPr/>
          <a:lstStyle/>
          <a:p>
            <a:r>
              <a:rPr lang="en-US"/>
              <a:t>Subtitle</a:t>
            </a:r>
            <a:endParaRPr lang="en-US" dirty="0"/>
          </a:p>
        </p:txBody>
      </p:sp>
      <p:sp>
        <p:nvSpPr>
          <p:cNvPr id="10" name="Content Placeholder 9">
            <a:extLst>
              <a:ext uri="{FF2B5EF4-FFF2-40B4-BE49-F238E27FC236}">
                <a16:creationId xmlns:a16="http://schemas.microsoft.com/office/drawing/2014/main" id="{1DB251F7-EBE7-46AC-A920-FFE2C5AF68EA}"/>
              </a:ext>
            </a:extLst>
          </p:cNvPr>
          <p:cNvSpPr>
            <a:spLocks noGrp="1"/>
          </p:cNvSpPr>
          <p:nvPr>
            <p:ph sz="half" idx="2"/>
          </p:nvPr>
        </p:nvSpPr>
        <p:spPr>
          <a:xfrm>
            <a:off x="550863" y="2427370"/>
            <a:ext cx="5429114" cy="3515555"/>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1" name="Text Placeholder 10">
            <a:extLst>
              <a:ext uri="{FF2B5EF4-FFF2-40B4-BE49-F238E27FC236}">
                <a16:creationId xmlns:a16="http://schemas.microsoft.com/office/drawing/2014/main" id="{60726BA7-44D6-4116-90E3-38325026EAAD}"/>
              </a:ext>
            </a:extLst>
          </p:cNvPr>
          <p:cNvSpPr>
            <a:spLocks noGrp="1"/>
          </p:cNvSpPr>
          <p:nvPr>
            <p:ph type="body" sz="quarter" idx="3"/>
          </p:nvPr>
        </p:nvSpPr>
        <p:spPr>
          <a:xfrm>
            <a:off x="6566826" y="3795471"/>
            <a:ext cx="5436392" cy="535354"/>
          </a:xfrm>
        </p:spPr>
        <p:txBody>
          <a:bodyPr/>
          <a:lstStyle/>
          <a:p>
            <a:r>
              <a:rPr lang="en-US" dirty="0"/>
              <a:t>Subtitle</a:t>
            </a:r>
          </a:p>
        </p:txBody>
      </p:sp>
      <p:sp>
        <p:nvSpPr>
          <p:cNvPr id="12" name="Content Placeholder 11">
            <a:extLst>
              <a:ext uri="{FF2B5EF4-FFF2-40B4-BE49-F238E27FC236}">
                <a16:creationId xmlns:a16="http://schemas.microsoft.com/office/drawing/2014/main" id="{7FB7F30B-2A84-4C44-BC5A-E826ED6E74A2}"/>
              </a:ext>
            </a:extLst>
          </p:cNvPr>
          <p:cNvSpPr>
            <a:spLocks noGrp="1"/>
          </p:cNvSpPr>
          <p:nvPr>
            <p:ph sz="quarter" idx="4"/>
          </p:nvPr>
        </p:nvSpPr>
        <p:spPr>
          <a:xfrm>
            <a:off x="6830192" y="4484713"/>
            <a:ext cx="4661826" cy="2022499"/>
          </a:xfrm>
        </p:spPr>
        <p:txBody>
          <a:bodyPr/>
          <a:lstStyle/>
          <a:p>
            <a:r>
              <a:rPr lang="en-US" dirty="0"/>
              <a:t>Open the Design Ideas pane for instant slide makeovers. </a:t>
            </a:r>
          </a:p>
          <a:p>
            <a:r>
              <a:rPr lang="en-US" dirty="0"/>
              <a:t>When we have design ideas, we’ll show them to you right there. </a:t>
            </a:r>
          </a:p>
          <a:p>
            <a:endParaRPr lang="en-US" dirty="0"/>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16</a:t>
            </a:fld>
            <a:endParaRPr lang="en-US"/>
          </a:p>
        </p:txBody>
      </p:sp>
      <p:sp>
        <p:nvSpPr>
          <p:cNvPr id="22" name="Freeform: Shape 21">
            <a:extLst>
              <a:ext uri="{FF2B5EF4-FFF2-40B4-BE49-F238E27FC236}">
                <a16:creationId xmlns:a16="http://schemas.microsoft.com/office/drawing/2014/main" id="{C6F3814E-455F-456B-B1AF-7B993965A2C0}"/>
              </a:ext>
              <a:ext uri="{C183D7F6-B498-43B3-948B-1728B52AA6E4}">
                <adec:decorative xmlns:adec="http://schemas.microsoft.com/office/drawing/2017/decorative" val="1"/>
              </a:ext>
            </a:extLst>
          </p:cNvPr>
          <p:cNvSpPr>
            <a:spLocks noChangeAspect="1"/>
          </p:cNvSpPr>
          <p:nvPr/>
        </p:nvSpPr>
        <p:spPr>
          <a:xfrm>
            <a:off x="4295775" y="0"/>
            <a:ext cx="360000" cy="274638"/>
          </a:xfrm>
          <a:custGeom>
            <a:avLst/>
            <a:gdLst>
              <a:gd name="connsiteX0" fmla="*/ 30714 w 360000"/>
              <a:gd name="connsiteY0" fmla="*/ 0 h 274638"/>
              <a:gd name="connsiteX1" fmla="*/ 329286 w 360000"/>
              <a:gd name="connsiteY1" fmla="*/ 0 h 274638"/>
              <a:gd name="connsiteX2" fmla="*/ 345855 w 360000"/>
              <a:gd name="connsiteY2" fmla="*/ 24574 h 274638"/>
              <a:gd name="connsiteX3" fmla="*/ 360000 w 360000"/>
              <a:gd name="connsiteY3" fmla="*/ 94638 h 274638"/>
              <a:gd name="connsiteX4" fmla="*/ 180000 w 360000"/>
              <a:gd name="connsiteY4" fmla="*/ 274638 h 274638"/>
              <a:gd name="connsiteX5" fmla="*/ 0 w 360000"/>
              <a:gd name="connsiteY5" fmla="*/ 94638 h 274638"/>
              <a:gd name="connsiteX6" fmla="*/ 14145 w 360000"/>
              <a:gd name="connsiteY6" fmla="*/ 24574 h 274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000" h="274638">
                <a:moveTo>
                  <a:pt x="30714" y="0"/>
                </a:moveTo>
                <a:lnTo>
                  <a:pt x="329286" y="0"/>
                </a:lnTo>
                <a:lnTo>
                  <a:pt x="345855" y="24574"/>
                </a:lnTo>
                <a:cubicBezTo>
                  <a:pt x="354963" y="46109"/>
                  <a:pt x="360000" y="69785"/>
                  <a:pt x="360000" y="94638"/>
                </a:cubicBezTo>
                <a:cubicBezTo>
                  <a:pt x="360000" y="194049"/>
                  <a:pt x="279411" y="274638"/>
                  <a:pt x="180000" y="274638"/>
                </a:cubicBezTo>
                <a:cubicBezTo>
                  <a:pt x="80589" y="274638"/>
                  <a:pt x="0" y="194049"/>
                  <a:pt x="0" y="94638"/>
                </a:cubicBezTo>
                <a:cubicBezTo>
                  <a:pt x="0" y="69785"/>
                  <a:pt x="5037" y="46109"/>
                  <a:pt x="14145" y="24574"/>
                </a:cubicBezTo>
                <a:close/>
              </a:path>
            </a:pathLst>
          </a:cu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3" name="Picture 2" descr="Family packing electric vehicle">
            <a:extLst>
              <a:ext uri="{FF2B5EF4-FFF2-40B4-BE49-F238E27FC236}">
                <a16:creationId xmlns:a16="http://schemas.microsoft.com/office/drawing/2014/main" id="{2DB159B4-A137-1DE1-5ACC-649007C64DB3}"/>
              </a:ext>
            </a:extLst>
          </p:cNvPr>
          <p:cNvPicPr>
            <a:picLocks noChangeAspect="1"/>
          </p:cNvPicPr>
          <p:nvPr/>
        </p:nvPicPr>
        <p:blipFill>
          <a:blip r:embed="rId3"/>
          <a:stretch>
            <a:fillRect/>
          </a:stretch>
        </p:blipFill>
        <p:spPr>
          <a:xfrm>
            <a:off x="6619875" y="0"/>
            <a:ext cx="5572125" cy="3714750"/>
          </a:xfrm>
          <a:prstGeom prst="rect">
            <a:avLst/>
          </a:prstGeom>
        </p:spPr>
      </p:pic>
    </p:spTree>
    <p:extLst>
      <p:ext uri="{BB962C8B-B14F-4D97-AF65-F5344CB8AC3E}">
        <p14:creationId xmlns:p14="http://schemas.microsoft.com/office/powerpoint/2010/main" val="3891345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42" name="Group 41">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43" name="Freeform: Shape 42">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4" name="Oval 43">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5" name="Oval 44">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48" name="Rectangle 47">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5" name="Group 74">
            <a:extLst>
              <a:ext uri="{FF2B5EF4-FFF2-40B4-BE49-F238E27FC236}">
                <a16:creationId xmlns:a16="http://schemas.microsoft.com/office/drawing/2014/main" id="{D2CDAFB7-03B3-4206-BD0F-04EB362A23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589075" y="389084"/>
            <a:ext cx="1335600" cy="1262947"/>
            <a:chOff x="5209947" y="529305"/>
            <a:chExt cx="1335600" cy="1262947"/>
          </a:xfrm>
        </p:grpSpPr>
        <p:sp>
          <p:nvSpPr>
            <p:cNvPr id="51" name="Freeform: Shape 50">
              <a:extLst>
                <a:ext uri="{FF2B5EF4-FFF2-40B4-BE49-F238E27FC236}">
                  <a16:creationId xmlns:a16="http://schemas.microsoft.com/office/drawing/2014/main" id="{4EF4AFE8-B5EC-412F-BB54-79C6214EE4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5209947" y="529305"/>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27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6" name="Oval 75">
              <a:extLst>
                <a:ext uri="{FF2B5EF4-FFF2-40B4-BE49-F238E27FC236}">
                  <a16:creationId xmlns:a16="http://schemas.microsoft.com/office/drawing/2014/main" id="{F94A56B0-068D-444F-8BD9-D473C211AD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5735547" y="876379"/>
              <a:ext cx="540000" cy="1080000"/>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227012" y="-305286"/>
            <a:ext cx="7059613" cy="1656715"/>
          </a:xfrm>
        </p:spPr>
        <p:txBody>
          <a:bodyPr vert="horz" wrap="square" lIns="0" tIns="0" rIns="0" bIns="0" rtlCol="0" anchor="b" anchorCtr="0">
            <a:noAutofit/>
          </a:bodyPr>
          <a:lstStyle/>
          <a:p>
            <a:pPr>
              <a:lnSpc>
                <a:spcPct val="100000"/>
              </a:lnSpc>
            </a:pPr>
            <a:r>
              <a:rPr lang="en-US" sz="4000" dirty="0"/>
              <a:t>Project Goals and Overview</a:t>
            </a:r>
          </a:p>
        </p:txBody>
      </p:sp>
      <p:pic>
        <p:nvPicPr>
          <p:cNvPr id="8" name="Picture Placeholder 7" descr="Cars in the parking lot">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a:srcRect t="28350" r="-1" b="10610"/>
          <a:stretch/>
        </p:blipFill>
        <p:spPr>
          <a:xfrm>
            <a:off x="6557148" y="2283505"/>
            <a:ext cx="5634852" cy="2287247"/>
          </a:xfrm>
          <a:custGeom>
            <a:avLst/>
            <a:gdLst/>
            <a:ahLst/>
            <a:cxnLst/>
            <a:rect l="l" t="t" r="r" b="b"/>
            <a:pathLst>
              <a:path w="5634852" h="2287247">
                <a:moveTo>
                  <a:pt x="0" y="0"/>
                </a:moveTo>
                <a:lnTo>
                  <a:pt x="5634852" y="0"/>
                </a:lnTo>
                <a:lnTo>
                  <a:pt x="5634852" y="2287247"/>
                </a:lnTo>
                <a:lnTo>
                  <a:pt x="0" y="2287247"/>
                </a:lnTo>
                <a:close/>
              </a:path>
            </a:pathLst>
          </a:custGeom>
        </p:spPr>
      </p:pic>
      <p:pic>
        <p:nvPicPr>
          <p:cNvPr id="10" name="Picture Placeholder 9" descr="Person in a car">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a:srcRect t="26867" r="-1" b="12549"/>
          <a:stretch/>
        </p:blipFill>
        <p:spPr>
          <a:xfrm>
            <a:off x="6557148" y="10"/>
            <a:ext cx="5634852" cy="2287237"/>
          </a:xfrm>
          <a:custGeom>
            <a:avLst/>
            <a:gdLst/>
            <a:ahLst/>
            <a:cxnLst/>
            <a:rect l="l" t="t" r="r" b="b"/>
            <a:pathLst>
              <a:path w="5634852" h="2287247">
                <a:moveTo>
                  <a:pt x="0" y="0"/>
                </a:moveTo>
                <a:lnTo>
                  <a:pt x="5634852" y="0"/>
                </a:lnTo>
                <a:lnTo>
                  <a:pt x="5634852" y="2287247"/>
                </a:lnTo>
                <a:lnTo>
                  <a:pt x="0" y="2287247"/>
                </a:lnTo>
                <a:close/>
              </a:path>
            </a:pathLst>
          </a:custGeom>
        </p:spPr>
      </p:pic>
      <p:sp>
        <p:nvSpPr>
          <p:cNvPr id="77" name="Oval 76">
            <a:extLst>
              <a:ext uri="{FF2B5EF4-FFF2-40B4-BE49-F238E27FC236}">
                <a16:creationId xmlns:a16="http://schemas.microsoft.com/office/drawing/2014/main" id="{532F34B7-0082-4316-8755-A000C50D3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8462" y="5572084"/>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2" name="Picture Placeholder 11" descr="Blurred view of high-speed cars on freeway at night">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a:srcRect t="584" r="-1" b="38604"/>
          <a:stretch/>
        </p:blipFill>
        <p:spPr>
          <a:xfrm>
            <a:off x="6557148" y="4570753"/>
            <a:ext cx="5634852" cy="2287247"/>
          </a:xfrm>
          <a:custGeom>
            <a:avLst/>
            <a:gdLst/>
            <a:ahLst/>
            <a:cxnLst/>
            <a:rect l="l" t="t" r="r" b="b"/>
            <a:pathLst>
              <a:path w="5634852" h="2287247">
                <a:moveTo>
                  <a:pt x="0" y="0"/>
                </a:moveTo>
                <a:lnTo>
                  <a:pt x="5634852" y="0"/>
                </a:lnTo>
                <a:lnTo>
                  <a:pt x="5634852" y="2287247"/>
                </a:lnTo>
                <a:lnTo>
                  <a:pt x="0" y="2287247"/>
                </a:lnTo>
                <a:close/>
              </a:path>
            </a:pathLst>
          </a:custGeom>
        </p:spPr>
      </p:pic>
      <p:sp>
        <p:nvSpPr>
          <p:cNvPr id="78" name="Rectangle 77">
            <a:extLst>
              <a:ext uri="{FF2B5EF4-FFF2-40B4-BE49-F238E27FC236}">
                <a16:creationId xmlns:a16="http://schemas.microsoft.com/office/drawing/2014/main" id="{A16EB032-3F37-4641-A90D-DC9B574EBC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227013" y="1656716"/>
            <a:ext cx="6193800" cy="5004384"/>
          </a:xfrm>
        </p:spPr>
        <p:txBody>
          <a:bodyPr vert="horz" wrap="square" lIns="0" tIns="0" rIns="0" bIns="0" rtlCol="0" anchor="t">
            <a:normAutofit/>
          </a:bodyPr>
          <a:lstStyle/>
          <a:p>
            <a:pPr marL="0" indent="0">
              <a:lnSpc>
                <a:spcPct val="100000"/>
              </a:lnSpc>
            </a:pPr>
            <a:r>
              <a:rPr lang="en-US" sz="1200" dirty="0"/>
              <a:t>There are many factors that contribute to the cost of a vehicle, but during and post pandemic, we find that the average cost of a vehicle is affected by the manufacturing supply availability, the United Auto Workers (UAW) Union strike, the lack of inventory, etc. Not only is the cost of a vehicle increasing, but our groceries and gas prices are also rising, with no major change to the minimum wages for Americans, which leaves us wondering how we can afford a new vehicle. We will be taking a dive into the 2020 census data and the data for current 2023 vehicle prices and figure out what types of vehicles the median household can afford.</a:t>
            </a:r>
          </a:p>
          <a:p>
            <a:pPr>
              <a:lnSpc>
                <a:spcPct val="100000"/>
              </a:lnSpc>
              <a:buFont typeface="Arial" panose="020B0604020202020204" pitchFamily="34" charset="0"/>
              <a:buChar char="•"/>
            </a:pPr>
            <a:r>
              <a:rPr lang="en-US" sz="1200" dirty="0"/>
              <a:t>What is the average median household income for each region?</a:t>
            </a:r>
          </a:p>
          <a:p>
            <a:pPr>
              <a:lnSpc>
                <a:spcPct val="100000"/>
              </a:lnSpc>
              <a:buFont typeface="Arial" panose="020B0604020202020204" pitchFamily="34" charset="0"/>
              <a:buChar char="•"/>
            </a:pPr>
            <a:r>
              <a:rPr lang="en-US" sz="1200" dirty="0"/>
              <a:t>Will do an analysis of affordability broken down by geographical regions.</a:t>
            </a:r>
          </a:p>
          <a:p>
            <a:pPr>
              <a:lnSpc>
                <a:spcPct val="100000"/>
              </a:lnSpc>
              <a:buFont typeface="Arial" panose="020B0604020202020204" pitchFamily="34" charset="0"/>
              <a:buChar char="•"/>
            </a:pPr>
            <a:r>
              <a:rPr lang="en-US" sz="1200" dirty="0"/>
              <a:t>What is the average vehicle price for each manufacturer (which make/models)?</a:t>
            </a:r>
          </a:p>
          <a:p>
            <a:pPr>
              <a:lnSpc>
                <a:spcPct val="100000"/>
              </a:lnSpc>
              <a:buFont typeface="Arial" panose="020B0604020202020204" pitchFamily="34" charset="0"/>
              <a:buChar char="•"/>
            </a:pPr>
            <a:r>
              <a:rPr lang="en-US" sz="1200" dirty="0"/>
              <a:t>Will do an analysis of affordability by vehicle make/model.</a:t>
            </a:r>
          </a:p>
          <a:p>
            <a:pPr>
              <a:lnSpc>
                <a:spcPct val="100000"/>
              </a:lnSpc>
              <a:buFont typeface="Arial" panose="020B0604020202020204" pitchFamily="34" charset="0"/>
              <a:buChar char="•"/>
            </a:pPr>
            <a:r>
              <a:rPr lang="en-US" sz="1200" dirty="0"/>
              <a:t>Which manufacturer has the most affordable car line/model?</a:t>
            </a:r>
          </a:p>
          <a:p>
            <a:pPr>
              <a:lnSpc>
                <a:spcPct val="100000"/>
              </a:lnSpc>
              <a:buFont typeface="Arial" panose="020B0604020202020204" pitchFamily="34" charset="0"/>
              <a:buChar char="•"/>
            </a:pPr>
            <a:r>
              <a:rPr lang="en-US" sz="1200" dirty="0"/>
              <a:t>Based on the price of the vehicle, what would the monthly payment be?</a:t>
            </a:r>
          </a:p>
          <a:p>
            <a:pPr>
              <a:lnSpc>
                <a:spcPct val="100000"/>
              </a:lnSpc>
              <a:buFont typeface="Arial" panose="020B0604020202020204" pitchFamily="34" charset="0"/>
              <a:buChar char="•"/>
            </a:pPr>
            <a:r>
              <a:rPr lang="en-US" sz="1200" dirty="0"/>
              <a:t>Based on the median household income, which vehicles would be affordable assuming the monthly payment is 10% of their gross monthly income?</a:t>
            </a:r>
          </a:p>
          <a:p>
            <a:pPr>
              <a:lnSpc>
                <a:spcPct val="100000"/>
              </a:lnSpc>
              <a:buFont typeface="Arial" panose="020B0604020202020204" pitchFamily="34" charset="0"/>
              <a:buChar char="•"/>
            </a:pPr>
            <a:endParaRPr lang="en-US" sz="900" dirty="0"/>
          </a:p>
        </p:txBody>
      </p:sp>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dirty="0">
                <a:solidFill>
                  <a:schemeClr val="tx1">
                    <a:alpha val="80000"/>
                  </a:schemeClr>
                </a:solidFill>
                <a:latin typeface="+mn-lt"/>
                <a:ea typeface="+mn-ea"/>
                <a:cs typeface="+mn-cs"/>
              </a:rPr>
              <a:t>Sample Footer Text</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2</a:t>
            </a:fld>
            <a:endParaRPr lang="en-US">
              <a:solidFill>
                <a:schemeClr val="tx1">
                  <a:alpha val="80000"/>
                </a:schemeClr>
              </a:solidFill>
            </a:endParaRPr>
          </a:p>
        </p:txBody>
      </p:sp>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31" name="Freeform: Shape 30">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Oval 32">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Freeform: Shape 33">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36" name="Rectangle 3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34F32A54-C851-4ADC-B81A-DEE6F5A09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vert="horz" wrap="square" lIns="0" tIns="0" rIns="0" bIns="0" rtlCol="0" anchor="t" anchorCtr="0">
            <a:normAutofit/>
          </a:bodyPr>
          <a:lstStyle/>
          <a:p>
            <a:pPr>
              <a:lnSpc>
                <a:spcPct val="100000"/>
              </a:lnSpc>
            </a:pPr>
            <a:r>
              <a:rPr lang="en-US" dirty="0"/>
              <a:t>Group Approach</a:t>
            </a:r>
          </a:p>
        </p:txBody>
      </p:sp>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t="42" b="42"/>
          <a:stretch/>
        </p:blipFill>
        <p:spPr>
          <a:xfrm>
            <a:off x="560952" y="549275"/>
            <a:ext cx="2608721" cy="3227900"/>
          </a:xfrm>
          <a:prstGeom prst="rect">
            <a:avLst/>
          </a:prstGeom>
        </p:spPr>
      </p:pic>
      <p:pic>
        <p:nvPicPr>
          <p:cNvPr id="23" name="Picture Placeholder 22" descr="Rear view of Tesla roadster">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a:blip r:embed="rId4"/>
          <a:srcRect l="20589" r="20589"/>
          <a:stretch/>
        </p:blipFill>
        <p:spPr>
          <a:xfrm>
            <a:off x="3368641" y="549275"/>
            <a:ext cx="2609917" cy="3227900"/>
          </a:xfrm>
          <a:prstGeom prst="rect">
            <a:avLst/>
          </a:prstGeo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6203951" y="569485"/>
            <a:ext cx="2592388" cy="3207689"/>
          </a:xfrm>
          <a:prstGeom prst="rect">
            <a:avLst/>
          </a:prstGeom>
        </p:spPr>
      </p:pic>
      <p:pic>
        <p:nvPicPr>
          <p:cNvPr id="18" name="Picture Placeholder 17" descr="Modern conceptual sports car in black room with white light">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a:blip r:embed="rId6"/>
          <a:srcRect l="27255" r="27255"/>
          <a:stretch/>
        </p:blipFill>
        <p:spPr>
          <a:xfrm>
            <a:off x="9021469" y="549275"/>
            <a:ext cx="2610437" cy="3227900"/>
          </a:xfrm>
          <a:prstGeom prst="rect">
            <a:avLst/>
          </a:prstGeo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3</a:t>
            </a:fld>
            <a:endParaRPr lang="en-US">
              <a:solidFill>
                <a:schemeClr val="tx1">
                  <a:alpha val="80000"/>
                </a:schemeClr>
              </a:solidFill>
            </a:endParaRPr>
          </a:p>
        </p:txBody>
      </p:sp>
      <p:sp>
        <p:nvSpPr>
          <p:cNvPr id="2" name="Rectangle 1">
            <a:extLst>
              <a:ext uri="{FF2B5EF4-FFF2-40B4-BE49-F238E27FC236}">
                <a16:creationId xmlns:a16="http://schemas.microsoft.com/office/drawing/2014/main" id="{B26CD50C-4F25-28E6-FE1D-3FCA38575556}"/>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2218" rIns="0" bIns="2221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1D1C1D"/>
                </a:solidFill>
                <a:effectLst/>
                <a:latin typeface="Monaco"/>
              </a:rPr>
              <a:t>Describe the source of your data and why you chose it for your project. Describe the collection, exploration, and cleanup process.</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Content Placeholder 2">
            <a:extLst>
              <a:ext uri="{FF2B5EF4-FFF2-40B4-BE49-F238E27FC236}">
                <a16:creationId xmlns:a16="http://schemas.microsoft.com/office/drawing/2014/main" id="{4796AC71-5E74-5E4A-C957-5B0B53A18D69}"/>
              </a:ext>
            </a:extLst>
          </p:cNvPr>
          <p:cNvSpPr>
            <a:spLocks noGrp="1" noChangeArrowheads="1"/>
          </p:cNvSpPr>
          <p:nvPr>
            <p:ph sz="quarter" idx="15"/>
          </p:nvPr>
        </p:nvSpPr>
        <p:spPr bwMode="auto">
          <a:xfrm>
            <a:off x="5267325" y="5214919"/>
            <a:ext cx="6251245" cy="7835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2218" rIns="0" bIns="2221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Monaco"/>
              </a:rPr>
              <a:t>Include any relevant code or demonstrations of the application or analysis.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Monaco"/>
              </a:rPr>
              <a:t>Discuss any unanticipated insights or problems that arose and how you resolved them.</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15260CA5-75F6-E078-FABC-0763FB3968A5}"/>
              </a:ext>
            </a:extLst>
          </p:cNvPr>
          <p:cNvSpPr>
            <a:spLocks noChangeArrowheads="1"/>
          </p:cNvSpPr>
          <p:nvPr/>
        </p:nvSpPr>
        <p:spPr bwMode="auto">
          <a:xfrm>
            <a:off x="152400" y="152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2218" rIns="0" bIns="2221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a:ln>
                  <a:noFill/>
                </a:ln>
                <a:solidFill>
                  <a:srgbClr val="1D1C1D"/>
                </a:solidFill>
                <a:effectLst/>
                <a:latin typeface="Monaco"/>
              </a:rPr>
              <a:t>Describe the source of your data and why you chose it for your project. Describe the collection, exploration, and cleanup process.</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58886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2" y="549275"/>
            <a:ext cx="11091600" cy="1332000"/>
          </a:xfrm>
        </p:spPr>
        <p:txBody>
          <a:bodyPr/>
          <a:lstStyle/>
          <a:p>
            <a:r>
              <a:rPr lang="en-US" dirty="0"/>
              <a:t>Overview of Data Collection, Cleanup, and Exploration Process</a:t>
            </a:r>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3694336819"/>
              </p:ext>
            </p:extLst>
          </p:nvPr>
        </p:nvGraphicFramePr>
        <p:xfrm>
          <a:off x="550863" y="2112963"/>
          <a:ext cx="11090275" cy="39798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Date Placeholder 1">
            <a:extLst>
              <a:ext uri="{FF2B5EF4-FFF2-40B4-BE49-F238E27FC236}">
                <a16:creationId xmlns:a16="http://schemas.microsoft.com/office/drawing/2014/main" id="{81FCAF0A-629F-4EC6-B3E6-563ED999F360}"/>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7" name="Footer Placeholder 6">
            <a:extLst>
              <a:ext uri="{FF2B5EF4-FFF2-40B4-BE49-F238E27FC236}">
                <a16:creationId xmlns:a16="http://schemas.microsoft.com/office/drawing/2014/main" id="{920A7C57-D6C5-4BA0-AB3C-41D4E3436B0E}"/>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a:t>
            </a:fld>
            <a:endParaRPr lang="en-US"/>
          </a:p>
        </p:txBody>
      </p:sp>
    </p:spTree>
    <p:extLst>
      <p:ext uri="{BB962C8B-B14F-4D97-AF65-F5344CB8AC3E}">
        <p14:creationId xmlns:p14="http://schemas.microsoft.com/office/powerpoint/2010/main" val="2624630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3" y="549275"/>
            <a:ext cx="5437187" cy="2986234"/>
          </a:xfrm>
        </p:spPr>
        <p:txBody>
          <a:bodyPr vert="horz" wrap="square" lIns="0" tIns="0" rIns="0" bIns="0" rtlCol="0" anchor="b" anchorCtr="0">
            <a:normAutofit/>
          </a:bodyPr>
          <a:lstStyle/>
          <a:p>
            <a:pPr>
              <a:lnSpc>
                <a:spcPct val="100000"/>
              </a:lnSpc>
            </a:pPr>
            <a:r>
              <a:rPr lang="en-US" sz="6400" kern="1200" dirty="0">
                <a:solidFill>
                  <a:schemeClr val="tx1"/>
                </a:solidFill>
                <a:latin typeface="+mj-lt"/>
                <a:ea typeface="+mj-ea"/>
                <a:cs typeface="+mj-cs"/>
              </a:rPr>
              <a:t>Analysis Results</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buNone/>
            </a:pPr>
            <a:r>
              <a:rPr lang="en-US" kern="1200" dirty="0">
                <a:latin typeface="+mn-lt"/>
                <a:ea typeface="+mn-ea"/>
                <a:cs typeface="+mn-cs"/>
              </a:rPr>
              <a:t>Subtitle</a:t>
            </a:r>
          </a:p>
        </p:txBody>
      </p:sp>
      <p:sp>
        <p:nvSpPr>
          <p:cNvPr id="2" name="Date Placeholder 1">
            <a:extLst>
              <a:ext uri="{FF2B5EF4-FFF2-40B4-BE49-F238E27FC236}">
                <a16:creationId xmlns:a16="http://schemas.microsoft.com/office/drawing/2014/main" id="{2910D835-B454-4270-BB35-86A187307E6F}"/>
              </a:ext>
            </a:extLst>
          </p:cNvPr>
          <p:cNvSpPr>
            <a:spLocks noGrp="1"/>
          </p:cNvSpPr>
          <p:nvPr>
            <p:ph type="dt" sz="half" idx="10"/>
          </p:nvPr>
        </p:nvSpPr>
        <p:spPr/>
        <p:txBody>
          <a:bodyPr/>
          <a:lstStyle/>
          <a:p>
            <a:r>
              <a:rPr lang="en-US"/>
              <a:t>Tuesday, February 2, 20XX</a:t>
            </a:r>
          </a:p>
        </p:txBody>
      </p:sp>
      <p:sp>
        <p:nvSpPr>
          <p:cNvPr id="3" name="Footer Placeholder 2">
            <a:extLst>
              <a:ext uri="{FF2B5EF4-FFF2-40B4-BE49-F238E27FC236}">
                <a16:creationId xmlns:a16="http://schemas.microsoft.com/office/drawing/2014/main" id="{7F7F653B-90B5-4F47-A33F-93DCB2EF68C2}"/>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5</a:t>
            </a:fld>
            <a:endParaRPr lang="en-US"/>
          </a:p>
        </p:txBody>
      </p:sp>
    </p:spTree>
    <p:extLst>
      <p:ext uri="{BB962C8B-B14F-4D97-AF65-F5344CB8AC3E}">
        <p14:creationId xmlns:p14="http://schemas.microsoft.com/office/powerpoint/2010/main" val="560021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E174092-82D3-44E0-8948-4096232ED0A7}"/>
              </a:ext>
            </a:extLst>
          </p:cNvPr>
          <p:cNvSpPr>
            <a:spLocks noGrp="1"/>
          </p:cNvSpPr>
          <p:nvPr>
            <p:ph type="title"/>
          </p:nvPr>
        </p:nvSpPr>
        <p:spPr>
          <a:xfrm>
            <a:off x="550862" y="549275"/>
            <a:ext cx="3101686" cy="1332000"/>
          </a:xfrm>
        </p:spPr>
        <p:txBody>
          <a:bodyPr/>
          <a:lstStyle/>
          <a:p>
            <a:r>
              <a:rPr lang="en-US" dirty="0"/>
              <a:t>Average income by region</a:t>
            </a:r>
          </a:p>
        </p:txBody>
      </p:sp>
      <p:sp>
        <p:nvSpPr>
          <p:cNvPr id="4" name="Date Placeholder 3">
            <a:extLst>
              <a:ext uri="{FF2B5EF4-FFF2-40B4-BE49-F238E27FC236}">
                <a16:creationId xmlns:a16="http://schemas.microsoft.com/office/drawing/2014/main" id="{E39EF484-38C8-4EDC-ACF5-695CFB216839}"/>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D183D7-B16E-4A9D-BC4B-D1EC347BF97E}"/>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a:t>
            </a:fld>
            <a:endParaRPr lang="en-US"/>
          </a:p>
        </p:txBody>
      </p:sp>
      <p:pic>
        <p:nvPicPr>
          <p:cNvPr id="9" name="Content Placeholder 8" descr="A graph of a number of people&#10;&#10;Description automatically generated with medium confidence">
            <a:extLst>
              <a:ext uri="{FF2B5EF4-FFF2-40B4-BE49-F238E27FC236}">
                <a16:creationId xmlns:a16="http://schemas.microsoft.com/office/drawing/2014/main" id="{DDCA14E9-F0FB-1503-A35F-883635BFF267}"/>
              </a:ext>
            </a:extLst>
          </p:cNvPr>
          <p:cNvPicPr>
            <a:picLocks noGrp="1" noChangeAspect="1"/>
          </p:cNvPicPr>
          <p:nvPr>
            <p:ph idx="1"/>
          </p:nvPr>
        </p:nvPicPr>
        <p:blipFill>
          <a:blip r:embed="rId2"/>
          <a:stretch>
            <a:fillRect/>
          </a:stretch>
        </p:blipFill>
        <p:spPr>
          <a:xfrm>
            <a:off x="3652548" y="549275"/>
            <a:ext cx="7988589" cy="5665281"/>
          </a:xfrm>
        </p:spPr>
      </p:pic>
    </p:spTree>
    <p:extLst>
      <p:ext uri="{BB962C8B-B14F-4D97-AF65-F5344CB8AC3E}">
        <p14:creationId xmlns:p14="http://schemas.microsoft.com/office/powerpoint/2010/main" val="3740286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3E174092-82D3-44E0-8948-4096232ED0A7}"/>
              </a:ext>
            </a:extLst>
          </p:cNvPr>
          <p:cNvSpPr>
            <a:spLocks noGrp="1"/>
          </p:cNvSpPr>
          <p:nvPr>
            <p:ph type="title"/>
          </p:nvPr>
        </p:nvSpPr>
        <p:spPr>
          <a:xfrm>
            <a:off x="550863" y="4508500"/>
            <a:ext cx="4500562" cy="1562959"/>
          </a:xfrm>
        </p:spPr>
        <p:txBody>
          <a:bodyPr wrap="square" anchor="t">
            <a:normAutofit/>
          </a:bodyPr>
          <a:lstStyle/>
          <a:p>
            <a:r>
              <a:rPr lang="en-US" dirty="0"/>
              <a:t>Average income by state</a:t>
            </a:r>
          </a:p>
        </p:txBody>
      </p:sp>
      <p:pic>
        <p:nvPicPr>
          <p:cNvPr id="9" name="Content Placeholder 8">
            <a:extLst>
              <a:ext uri="{FF2B5EF4-FFF2-40B4-BE49-F238E27FC236}">
                <a16:creationId xmlns:a16="http://schemas.microsoft.com/office/drawing/2014/main" id="{DDCA14E9-F0FB-1503-A35F-883635BFF267}"/>
              </a:ext>
            </a:extLst>
          </p:cNvPr>
          <p:cNvPicPr>
            <a:picLocks noChangeAspect="1"/>
          </p:cNvPicPr>
          <p:nvPr/>
        </p:nvPicPr>
        <p:blipFill rotWithShape="1">
          <a:blip r:embed="rId2"/>
          <a:srcRect t="3185"/>
          <a:stretch/>
        </p:blipFill>
        <p:spPr>
          <a:xfrm>
            <a:off x="20" y="1"/>
            <a:ext cx="12191980" cy="3777175"/>
          </a:xfrm>
          <a:custGeom>
            <a:avLst/>
            <a:gdLst/>
            <a:ahLst/>
            <a:cxnLst/>
            <a:rect l="l" t="t" r="r" b="b"/>
            <a:pathLst>
              <a:path w="12192000" h="3777175">
                <a:moveTo>
                  <a:pt x="0" y="0"/>
                </a:moveTo>
                <a:lnTo>
                  <a:pt x="12192000" y="0"/>
                </a:lnTo>
                <a:lnTo>
                  <a:pt x="12192000" y="3777175"/>
                </a:lnTo>
                <a:lnTo>
                  <a:pt x="0" y="3777175"/>
                </a:lnTo>
                <a:close/>
              </a:path>
            </a:pathLst>
          </a:custGeom>
        </p:spPr>
      </p:pic>
      <p:sp>
        <p:nvSpPr>
          <p:cNvPr id="18" name="Oval 17">
            <a:extLst>
              <a:ext uri="{FF2B5EF4-FFF2-40B4-BE49-F238E27FC236}">
                <a16:creationId xmlns:a16="http://schemas.microsoft.com/office/drawing/2014/main" id="{C5D31EF7-7A67-43B2-8B5E-B4A6241B1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13" y="360283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Content Placeholder 12">
            <a:extLst>
              <a:ext uri="{FF2B5EF4-FFF2-40B4-BE49-F238E27FC236}">
                <a16:creationId xmlns:a16="http://schemas.microsoft.com/office/drawing/2014/main" id="{A3FD71FD-39A9-F1BF-ADC2-A498A4347ED9}"/>
              </a:ext>
            </a:extLst>
          </p:cNvPr>
          <p:cNvSpPr>
            <a:spLocks noGrp="1"/>
          </p:cNvSpPr>
          <p:nvPr>
            <p:ph idx="1"/>
          </p:nvPr>
        </p:nvSpPr>
        <p:spPr>
          <a:xfrm>
            <a:off x="5267325" y="4508500"/>
            <a:ext cx="6373813" cy="1562959"/>
          </a:xfrm>
        </p:spPr>
        <p:txBody>
          <a:bodyPr anchor="t">
            <a:normAutofit/>
          </a:bodyPr>
          <a:lstStyle/>
          <a:p>
            <a:endParaRPr lang="en-US" sz="1600"/>
          </a:p>
        </p:txBody>
      </p:sp>
      <p:sp>
        <p:nvSpPr>
          <p:cNvPr id="4" name="Date Placeholder 3">
            <a:extLst>
              <a:ext uri="{FF2B5EF4-FFF2-40B4-BE49-F238E27FC236}">
                <a16:creationId xmlns:a16="http://schemas.microsoft.com/office/drawing/2014/main" id="{E39EF484-38C8-4EDC-ACF5-695CFB216839}"/>
              </a:ext>
            </a:extLst>
          </p:cNvPr>
          <p:cNvSpPr>
            <a:spLocks noGrp="1"/>
          </p:cNvSpPr>
          <p:nvPr>
            <p:ph type="dt" sz="half" idx="10"/>
          </p:nvPr>
        </p:nvSpPr>
        <p:spPr>
          <a:xfrm>
            <a:off x="550863" y="6507212"/>
            <a:ext cx="2628900" cy="153888"/>
          </a:xfrm>
        </p:spPr>
        <p:txBody>
          <a:bodyPr>
            <a:normAutofit/>
          </a:bodyPr>
          <a:lstStyle/>
          <a:p>
            <a:pPr>
              <a:spcAft>
                <a:spcPts val="600"/>
              </a:spcAft>
            </a:pPr>
            <a:r>
              <a:rPr lang="en-US"/>
              <a:t>Tuesday, February 2, 20XX</a:t>
            </a:r>
          </a:p>
        </p:txBody>
      </p:sp>
      <p:sp>
        <p:nvSpPr>
          <p:cNvPr id="5" name="Footer Placeholder 4">
            <a:extLst>
              <a:ext uri="{FF2B5EF4-FFF2-40B4-BE49-F238E27FC236}">
                <a16:creationId xmlns:a16="http://schemas.microsoft.com/office/drawing/2014/main" id="{AFD183D7-B16E-4A9D-BC4B-D1EC347BF97E}"/>
              </a:ext>
            </a:extLst>
          </p:cNvPr>
          <p:cNvSpPr>
            <a:spLocks noGrp="1"/>
          </p:cNvSpPr>
          <p:nvPr>
            <p:ph type="ftr" sz="quarter" idx="11"/>
          </p:nvPr>
        </p:nvSpPr>
        <p:spPr>
          <a:xfrm>
            <a:off x="3359150" y="6507212"/>
            <a:ext cx="6379210" cy="153888"/>
          </a:xfrm>
        </p:spPr>
        <p:txBody>
          <a:bodyPr>
            <a:normAutofit/>
          </a:bodyPr>
          <a:lstStyle/>
          <a:p>
            <a:pPr>
              <a:spcAft>
                <a:spcPts val="600"/>
              </a:spcAft>
            </a:pPr>
            <a:r>
              <a:rPr lang="en-US"/>
              <a:t>Sample Footer Text</a:t>
            </a:r>
          </a:p>
        </p:txBody>
      </p:sp>
      <p:sp>
        <p:nvSpPr>
          <p:cNvPr id="6" name="Slide Number Placeholder 5">
            <a:extLst>
              <a:ext uri="{FF2B5EF4-FFF2-40B4-BE49-F238E27FC236}">
                <a16:creationId xmlns:a16="http://schemas.microsoft.com/office/drawing/2014/main" id="{705C33DF-36C9-49E9-B48D-A320B179C4D4}"/>
              </a:ext>
            </a:extLst>
          </p:cNvPr>
          <p:cNvSpPr>
            <a:spLocks noGrp="1"/>
          </p:cNvSpPr>
          <p:nvPr>
            <p:ph type="sldNum" sz="quarter" idx="12"/>
          </p:nvPr>
        </p:nvSpPr>
        <p:spPr>
          <a:xfrm>
            <a:off x="9948863" y="6507212"/>
            <a:ext cx="1692274" cy="153888"/>
          </a:xfrm>
        </p:spPr>
        <p:txBody>
          <a:bodyPr>
            <a:normAutofit/>
          </a:bodyPr>
          <a:lstStyle/>
          <a:p>
            <a:pPr>
              <a:spcAft>
                <a:spcPts val="600"/>
              </a:spcAft>
            </a:pPr>
            <a:fld id="{DBA1B0FB-D917-4C8C-928F-313BD683BF39}" type="slidenum">
              <a:rPr lang="en-US" smtClean="0"/>
              <a:pPr>
                <a:spcAft>
                  <a:spcPts val="600"/>
                </a:spcAft>
              </a:pPr>
              <a:t>7</a:t>
            </a:fld>
            <a:endParaRPr lang="en-US"/>
          </a:p>
        </p:txBody>
      </p:sp>
    </p:spTree>
    <p:extLst>
      <p:ext uri="{BB962C8B-B14F-4D97-AF65-F5344CB8AC3E}">
        <p14:creationId xmlns:p14="http://schemas.microsoft.com/office/powerpoint/2010/main" val="1165094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27" name="Freeform: Shape 26">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8" name="Oval 27">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Freeform: Shape 29">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32" name="Rectangle 3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3">
            <a:extLst>
              <a:ext uri="{FF2B5EF4-FFF2-40B4-BE49-F238E27FC236}">
                <a16:creationId xmlns:a16="http://schemas.microsoft.com/office/drawing/2014/main" id="{C15EE852-24F1-4643-8082-AB45CFF2BA10}"/>
              </a:ext>
            </a:extLst>
          </p:cNvPr>
          <p:cNvSpPr>
            <a:spLocks noGrp="1"/>
          </p:cNvSpPr>
          <p:nvPr>
            <p:ph type="title"/>
          </p:nvPr>
        </p:nvSpPr>
        <p:spPr>
          <a:xfrm>
            <a:off x="8075612" y="549275"/>
            <a:ext cx="3565524" cy="1997855"/>
          </a:xfrm>
        </p:spPr>
        <p:txBody>
          <a:bodyPr vert="horz" wrap="square" lIns="0" tIns="0" rIns="0" bIns="0" rtlCol="0" anchor="b" anchorCtr="0">
            <a:normAutofit/>
          </a:bodyPr>
          <a:lstStyle/>
          <a:p>
            <a:r>
              <a:rPr lang="en-US" sz="3400" dirty="0"/>
              <a:t>Average median age by region</a:t>
            </a:r>
          </a:p>
        </p:txBody>
      </p:sp>
      <p:pic>
        <p:nvPicPr>
          <p:cNvPr id="18" name="Picture Placeholder 17">
            <a:extLst>
              <a:ext uri="{FF2B5EF4-FFF2-40B4-BE49-F238E27FC236}">
                <a16:creationId xmlns:a16="http://schemas.microsoft.com/office/drawing/2014/main" id="{301557C2-9072-409B-88EC-E8577CEFCAFB}"/>
              </a:ext>
            </a:extLst>
          </p:cNvPr>
          <p:cNvPicPr>
            <a:picLocks noGrp="1" noChangeAspect="1"/>
          </p:cNvPicPr>
          <p:nvPr>
            <p:ph type="pic" sz="quarter" idx="13"/>
          </p:nvPr>
        </p:nvPicPr>
        <p:blipFill>
          <a:blip r:embed="rId2"/>
          <a:stretch/>
        </p:blipFill>
        <p:spPr>
          <a:xfrm>
            <a:off x="550864" y="813795"/>
            <a:ext cx="6973882" cy="5230411"/>
          </a:xfrm>
          <a:custGeom>
            <a:avLst/>
            <a:gdLst/>
            <a:ahLst/>
            <a:cxnLst/>
            <a:rect l="l" t="t" r="r" b="b"/>
            <a:pathLst>
              <a:path w="6973882" h="5759451">
                <a:moveTo>
                  <a:pt x="0" y="0"/>
                </a:moveTo>
                <a:lnTo>
                  <a:pt x="6973882" y="0"/>
                </a:lnTo>
                <a:lnTo>
                  <a:pt x="6973882" y="5759451"/>
                </a:lnTo>
                <a:lnTo>
                  <a:pt x="0" y="5759451"/>
                </a:lnTo>
                <a:close/>
              </a:path>
            </a:pathLst>
          </a:custGeom>
        </p:spPr>
      </p:pic>
      <p:sp>
        <p:nvSpPr>
          <p:cNvPr id="15" name="Content Placeholder 14">
            <a:extLst>
              <a:ext uri="{FF2B5EF4-FFF2-40B4-BE49-F238E27FC236}">
                <a16:creationId xmlns:a16="http://schemas.microsoft.com/office/drawing/2014/main" id="{4139825C-53C7-44F4-A064-9795CECD081B}"/>
              </a:ext>
            </a:extLst>
          </p:cNvPr>
          <p:cNvSpPr>
            <a:spLocks noGrp="1"/>
          </p:cNvSpPr>
          <p:nvPr>
            <p:ph sz="quarter" idx="15"/>
          </p:nvPr>
        </p:nvSpPr>
        <p:spPr>
          <a:xfrm>
            <a:off x="8075611" y="2677306"/>
            <a:ext cx="3565525" cy="3415519"/>
          </a:xfrm>
        </p:spPr>
        <p:txBody>
          <a:bodyPr vert="horz" wrap="square" lIns="0" tIns="0" rIns="0" bIns="0" rtlCol="0" anchor="t">
            <a:normAutofit/>
          </a:bodyPr>
          <a:lstStyle/>
          <a:p>
            <a:pPr>
              <a:buFont typeface="Arial" panose="020B0604020202020204" pitchFamily="34" charset="0"/>
              <a:buChar char="•"/>
            </a:pPr>
            <a:r>
              <a:rPr lang="en-US" sz="1600" dirty="0"/>
              <a:t>Walt Disney</a:t>
            </a:r>
          </a:p>
          <a:p>
            <a:pPr>
              <a:buFont typeface="Arial" panose="020B0604020202020204" pitchFamily="34" charset="0"/>
              <a:buChar char="•"/>
            </a:pPr>
            <a:endParaRPr lang="en-US" sz="1600" dirty="0"/>
          </a:p>
        </p:txBody>
      </p:sp>
      <p:sp>
        <p:nvSpPr>
          <p:cNvPr id="34" name="Oval 33">
            <a:extLst>
              <a:ext uri="{FF2B5EF4-FFF2-40B4-BE49-F238E27FC236}">
                <a16:creationId xmlns:a16="http://schemas.microsoft.com/office/drawing/2014/main" id="{FD3E50C4-0603-4524-A349-442067B88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05125" y="44325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Date Placeholder 18">
            <a:extLst>
              <a:ext uri="{FF2B5EF4-FFF2-40B4-BE49-F238E27FC236}">
                <a16:creationId xmlns:a16="http://schemas.microsoft.com/office/drawing/2014/main" id="{386DB667-0553-4FB8-B0E0-776539934AFF}"/>
              </a:ext>
            </a:extLst>
          </p:cNvPr>
          <p:cNvSpPr>
            <a:spLocks noGrp="1"/>
          </p:cNvSpPr>
          <p:nvPr>
            <p:ph type="dt" sz="half" idx="10"/>
          </p:nvPr>
        </p:nvSpPr>
        <p:spPr>
          <a:xfrm>
            <a:off x="550863" y="6507212"/>
            <a:ext cx="2628900" cy="153888"/>
          </a:xfrm>
        </p:spPr>
        <p:txBody>
          <a:bodyPr vert="horz" wrap="square" lIns="0" tIns="0" rIns="0" bIns="0" rtlCol="0" anchor="ctr">
            <a:normAutofit/>
          </a:bodyPr>
          <a:lstStyle/>
          <a:p>
            <a:pPr>
              <a:spcAft>
                <a:spcPts val="600"/>
              </a:spcAft>
            </a:pPr>
            <a:r>
              <a:rPr lang="en-US">
                <a:solidFill>
                  <a:schemeClr val="tx1">
                    <a:alpha val="80000"/>
                  </a:schemeClr>
                </a:solidFill>
              </a:rPr>
              <a:t>Tuesday, February 2, 20XX</a:t>
            </a:r>
          </a:p>
        </p:txBody>
      </p:sp>
      <p:sp>
        <p:nvSpPr>
          <p:cNvPr id="20" name="Footer Placeholder 19">
            <a:extLst>
              <a:ext uri="{FF2B5EF4-FFF2-40B4-BE49-F238E27FC236}">
                <a16:creationId xmlns:a16="http://schemas.microsoft.com/office/drawing/2014/main" id="{C77C6228-C5A8-44DC-ABD7-A22A4475D3DF}"/>
              </a:ext>
            </a:extLst>
          </p:cNvPr>
          <p:cNvSpPr>
            <a:spLocks noGrp="1"/>
          </p:cNvSpPr>
          <p:nvPr>
            <p:ph type="ftr" sz="quarter" idx="11"/>
          </p:nvPr>
        </p:nvSpPr>
        <p:spPr>
          <a:xfrm>
            <a:off x="3359150" y="6507212"/>
            <a:ext cx="6379210" cy="153888"/>
          </a:xfrm>
        </p:spPr>
        <p:txBody>
          <a:bodyPr vert="horz" wrap="square" lIns="0" tIns="0" rIns="0" bIns="0" rtlCol="0" anchor="ctr">
            <a:normAutofit/>
          </a:bodyPr>
          <a:lstStyle/>
          <a:p>
            <a:pPr>
              <a:spcAft>
                <a:spcPts val="600"/>
              </a:spcAft>
            </a:pPr>
            <a:r>
              <a:rPr lang="en-US" kern="1200">
                <a:solidFill>
                  <a:schemeClr val="tx1">
                    <a:alpha val="80000"/>
                  </a:schemeClr>
                </a:solidFill>
                <a:latin typeface="+mn-lt"/>
                <a:ea typeface="+mn-ea"/>
                <a:cs typeface="+mn-cs"/>
              </a:rPr>
              <a:t>Sample Footer Text</a:t>
            </a:r>
          </a:p>
        </p:txBody>
      </p:sp>
      <p:sp>
        <p:nvSpPr>
          <p:cNvPr id="21" name="Slide Number Placeholder 20">
            <a:extLst>
              <a:ext uri="{FF2B5EF4-FFF2-40B4-BE49-F238E27FC236}">
                <a16:creationId xmlns:a16="http://schemas.microsoft.com/office/drawing/2014/main" id="{1C563B34-DD53-4FB1-B8C2-8914E01C6365}"/>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8</a:t>
            </a:fld>
            <a:endParaRPr lang="en-US">
              <a:solidFill>
                <a:schemeClr val="tx1">
                  <a:alpha val="80000"/>
                </a:schemeClr>
              </a:solidFill>
            </a:endParaRPr>
          </a:p>
        </p:txBody>
      </p:sp>
    </p:spTree>
    <p:extLst>
      <p:ext uri="{BB962C8B-B14F-4D97-AF65-F5344CB8AC3E}">
        <p14:creationId xmlns:p14="http://schemas.microsoft.com/office/powerpoint/2010/main" val="395518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9DD96-E7FD-0E9E-EB86-2E20B7BE6AA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FEB9C71-A23A-BC6C-FF6A-2EDF422511F1}"/>
              </a:ext>
            </a:extLst>
          </p:cNvPr>
          <p:cNvSpPr>
            <a:spLocks noGrp="1"/>
          </p:cNvSpPr>
          <p:nvPr>
            <p:ph sz="quarter" idx="15"/>
          </p:nvPr>
        </p:nvSpPr>
        <p:spPr/>
        <p:txBody>
          <a:bodyPr/>
          <a:lstStyle/>
          <a:p>
            <a:endParaRPr lang="en-US"/>
          </a:p>
        </p:txBody>
      </p:sp>
      <p:sp>
        <p:nvSpPr>
          <p:cNvPr id="4" name="Picture Placeholder 3">
            <a:extLst>
              <a:ext uri="{FF2B5EF4-FFF2-40B4-BE49-F238E27FC236}">
                <a16:creationId xmlns:a16="http://schemas.microsoft.com/office/drawing/2014/main" id="{FCBFDBA4-04C7-B691-DA25-DF668EE369E6}"/>
              </a:ext>
            </a:extLst>
          </p:cNvPr>
          <p:cNvSpPr>
            <a:spLocks noGrp="1"/>
          </p:cNvSpPr>
          <p:nvPr>
            <p:ph type="pic" sz="quarter" idx="13"/>
          </p:nvPr>
        </p:nvSpPr>
        <p:spPr/>
        <p:txBody>
          <a:bodyPr/>
          <a:lstStyle/>
          <a:p>
            <a:endParaRPr lang="en-US"/>
          </a:p>
        </p:txBody>
      </p:sp>
      <p:sp>
        <p:nvSpPr>
          <p:cNvPr id="5" name="Date Placeholder 4">
            <a:extLst>
              <a:ext uri="{FF2B5EF4-FFF2-40B4-BE49-F238E27FC236}">
                <a16:creationId xmlns:a16="http://schemas.microsoft.com/office/drawing/2014/main" id="{051CB5B0-D44A-F6B5-06BA-CC8C7C5C5A63}"/>
              </a:ext>
            </a:extLst>
          </p:cNvPr>
          <p:cNvSpPr>
            <a:spLocks noGrp="1"/>
          </p:cNvSpPr>
          <p:nvPr>
            <p:ph type="dt" sz="half" idx="10"/>
          </p:nvPr>
        </p:nvSpPr>
        <p:spPr/>
        <p:txBody>
          <a:bodyPr/>
          <a:lstStyle/>
          <a:p>
            <a:r>
              <a:rPr lang="en-US"/>
              <a:t>Tuesday, February 2, 20XX</a:t>
            </a:r>
          </a:p>
        </p:txBody>
      </p:sp>
      <p:sp>
        <p:nvSpPr>
          <p:cNvPr id="6" name="Footer Placeholder 5">
            <a:extLst>
              <a:ext uri="{FF2B5EF4-FFF2-40B4-BE49-F238E27FC236}">
                <a16:creationId xmlns:a16="http://schemas.microsoft.com/office/drawing/2014/main" id="{B62377A9-C79F-55DC-8417-792E8E64E9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F376A6-2D46-E9BE-D4D2-3AA11CC7655A}"/>
              </a:ext>
            </a:extLst>
          </p:cNvPr>
          <p:cNvSpPr>
            <a:spLocks noGrp="1"/>
          </p:cNvSpPr>
          <p:nvPr>
            <p:ph type="sldNum" sz="quarter" idx="12"/>
          </p:nvPr>
        </p:nvSpPr>
        <p:spPr/>
        <p:txBody>
          <a:bodyPr/>
          <a:lstStyle/>
          <a:p>
            <a:fld id="{DBA1B0FB-D917-4C8C-928F-313BD683BF39}" type="slidenum">
              <a:rPr lang="en-US" smtClean="0"/>
              <a:t>9</a:t>
            </a:fld>
            <a:endParaRPr lang="en-US"/>
          </a:p>
        </p:txBody>
      </p:sp>
    </p:spTree>
    <p:extLst>
      <p:ext uri="{BB962C8B-B14F-4D97-AF65-F5344CB8AC3E}">
        <p14:creationId xmlns:p14="http://schemas.microsoft.com/office/powerpoint/2010/main" val="1281492589"/>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{D859AC58-8614-4C2B-A278-52659785A4C0}tf33713516_win32</Template>
  <TotalTime>64</TotalTime>
  <Words>989</Words>
  <Application>Microsoft Office PowerPoint</Application>
  <PresentationFormat>Widescreen</PresentationFormat>
  <Paragraphs>138</Paragraphs>
  <Slides>16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Gill Sans MT</vt:lpstr>
      <vt:lpstr>Monaco</vt:lpstr>
      <vt:lpstr>Symbol</vt:lpstr>
      <vt:lpstr>Walbaum Display</vt:lpstr>
      <vt:lpstr>3DFloatVTI</vt:lpstr>
      <vt:lpstr>Affordability of 2023 vehicles by median household income</vt:lpstr>
      <vt:lpstr>Project Goals and Overview</vt:lpstr>
      <vt:lpstr>Group Approach</vt:lpstr>
      <vt:lpstr>Overview of Data Collection, Cleanup, and Exploration Process</vt:lpstr>
      <vt:lpstr>Analysis Results</vt:lpstr>
      <vt:lpstr>Average income by region</vt:lpstr>
      <vt:lpstr>Average income by state</vt:lpstr>
      <vt:lpstr>Average median age by region</vt:lpstr>
      <vt:lpstr>PowerPoint Presentation</vt:lpstr>
      <vt:lpstr>PowerPoint Presentation</vt:lpstr>
      <vt:lpstr>PowerPoint Presentation</vt:lpstr>
      <vt:lpstr>PowerPoint Presentation</vt:lpstr>
      <vt:lpstr>Table</vt:lpstr>
      <vt:lpstr>Content 2 </vt:lpstr>
      <vt:lpstr>Conclusion</vt:lpstr>
      <vt:lpstr>Next Steps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Affordability of 2023 vehicles by median household income</dc:title>
  <dc:creator>Lillian Ruelas-Thompson</dc:creator>
  <cp:lastModifiedBy>Lillian Ruelas-Thompson</cp:lastModifiedBy>
  <cp:revision>1</cp:revision>
  <dcterms:created xsi:type="dcterms:W3CDTF">2023-11-03T04:21:34Z</dcterms:created>
  <dcterms:modified xsi:type="dcterms:W3CDTF">2023-11-03T05:26:13Z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